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sldIdLst>
    <p:sldId id="257" r:id="rId2"/>
    <p:sldId id="256" r:id="rId3"/>
    <p:sldId id="258" r:id="rId4"/>
    <p:sldId id="266" r:id="rId5"/>
    <p:sldId id="265" r:id="rId6"/>
    <p:sldId id="259" r:id="rId7"/>
    <p:sldId id="260" r:id="rId8"/>
    <p:sldId id="261" r:id="rId9"/>
    <p:sldId id="262" r:id="rId10"/>
    <p:sldId id="263" r:id="rId11"/>
    <p:sldId id="264" r:id="rId12"/>
  </p:sldIdLst>
  <p:sldSz cx="73152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9" d="100"/>
          <a:sy n="69" d="100"/>
        </p:scale>
        <p:origin x="3246"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Brickwork-SD-R1acrop.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10058400"/>
          </a:xfrm>
          <a:prstGeom prst="rect">
            <a:avLst/>
          </a:prstGeom>
        </p:spPr>
      </p:pic>
      <p:sp useBgFill="1">
        <p:nvSpPr>
          <p:cNvPr id="13" name="Freeform 12"/>
          <p:cNvSpPr/>
          <p:nvPr/>
        </p:nvSpPr>
        <p:spPr>
          <a:xfrm>
            <a:off x="-6774" y="-24835"/>
            <a:ext cx="7003627" cy="9462347"/>
          </a:xfrm>
          <a:custGeom>
            <a:avLst/>
            <a:gdLst/>
            <a:ahLst/>
            <a:cxnLst/>
            <a:rect l="l" t="t" r="r" b="b"/>
            <a:pathLst>
              <a:path w="8754534" h="6451600">
                <a:moveTo>
                  <a:pt x="8373534" y="0"/>
                </a:moveTo>
                <a:lnTo>
                  <a:pt x="8754534" y="5994400"/>
                </a:lnTo>
                <a:lnTo>
                  <a:pt x="0" y="6451600"/>
                </a:lnTo>
                <a:lnTo>
                  <a:pt x="0" y="0"/>
                </a:lnTo>
                <a:lnTo>
                  <a:pt x="8373534" y="0"/>
                </a:lnTo>
                <a:close/>
              </a:path>
            </a:pathLst>
          </a:cu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Freeform 22"/>
          <p:cNvSpPr/>
          <p:nvPr/>
        </p:nvSpPr>
        <p:spPr>
          <a:xfrm>
            <a:off x="-8303" y="6519334"/>
            <a:ext cx="6771756" cy="2516523"/>
          </a:xfrm>
          <a:custGeom>
            <a:avLst/>
            <a:gdLst/>
            <a:ahLst/>
            <a:cxnLst/>
            <a:rect l="l" t="t" r="r" b="b"/>
            <a:pathLst>
              <a:path w="8428428" h="1878553">
                <a:moveTo>
                  <a:pt x="0" y="438229"/>
                </a:moveTo>
                <a:lnTo>
                  <a:pt x="8343246" y="0"/>
                </a:lnTo>
                <a:lnTo>
                  <a:pt x="8428428" y="1424838"/>
                </a:lnTo>
                <a:lnTo>
                  <a:pt x="7515" y="1878553"/>
                </a:lnTo>
                <a:lnTo>
                  <a:pt x="0" y="438229"/>
                </a:ln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Freeform 28"/>
          <p:cNvSpPr/>
          <p:nvPr/>
        </p:nvSpPr>
        <p:spPr>
          <a:xfrm>
            <a:off x="-2291" y="1"/>
            <a:ext cx="4648988" cy="471702"/>
          </a:xfrm>
          <a:custGeom>
            <a:avLst/>
            <a:gdLst/>
            <a:ahLst/>
            <a:cxnLst/>
            <a:rect l="l" t="t" r="r" b="b"/>
            <a:pathLst>
              <a:path w="5811235" h="321615">
                <a:moveTo>
                  <a:pt x="0" y="0"/>
                </a:moveTo>
                <a:lnTo>
                  <a:pt x="5811235" y="0"/>
                </a:lnTo>
                <a:lnTo>
                  <a:pt x="1" y="321615"/>
                </a:lnTo>
                <a:cubicBezTo>
                  <a:pt x="1" y="214410"/>
                  <a:pt x="0" y="107205"/>
                  <a:pt x="0" y="0"/>
                </a:cubicBez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Freeform 29"/>
          <p:cNvSpPr/>
          <p:nvPr/>
        </p:nvSpPr>
        <p:spPr>
          <a:xfrm rot="21420000">
            <a:off x="-136614" y="312434"/>
            <a:ext cx="6784427" cy="8427478"/>
          </a:xfrm>
          <a:custGeom>
            <a:avLst/>
            <a:gdLst/>
            <a:ahLst/>
            <a:cxnLst/>
            <a:rect l="l" t="t" r="r" b="b"/>
            <a:pathLst>
              <a:path w="11307378" h="5746008">
                <a:moveTo>
                  <a:pt x="11270997" y="0"/>
                </a:moveTo>
                <a:lnTo>
                  <a:pt x="11307378" y="5746008"/>
                </a:lnTo>
                <a:lnTo>
                  <a:pt x="1" y="574313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2" name="Title 1"/>
          <p:cNvSpPr>
            <a:spLocks noGrp="1"/>
          </p:cNvSpPr>
          <p:nvPr>
            <p:ph type="ctrTitle"/>
          </p:nvPr>
        </p:nvSpPr>
        <p:spPr>
          <a:xfrm rot="21420000">
            <a:off x="361133" y="980229"/>
            <a:ext cx="6026819" cy="4057574"/>
          </a:xfrm>
        </p:spPr>
        <p:txBody>
          <a:bodyPr anchor="b">
            <a:normAutofit/>
          </a:bodyPr>
          <a:lstStyle>
            <a:lvl1pPr algn="r">
              <a:defRPr sz="5760"/>
            </a:lvl1pPr>
          </a:lstStyle>
          <a:p>
            <a:r>
              <a:rPr lang="en-US"/>
              <a:t>Click to edit Master title style</a:t>
            </a:r>
            <a:endParaRPr lang="en-US" dirty="0"/>
          </a:p>
        </p:txBody>
      </p:sp>
      <p:sp>
        <p:nvSpPr>
          <p:cNvPr id="3" name="Subtitle 2"/>
          <p:cNvSpPr>
            <a:spLocks noGrp="1"/>
          </p:cNvSpPr>
          <p:nvPr>
            <p:ph type="subTitle" idx="1"/>
          </p:nvPr>
        </p:nvSpPr>
        <p:spPr>
          <a:xfrm rot="21420000">
            <a:off x="443570" y="5055351"/>
            <a:ext cx="6009648" cy="807155"/>
          </a:xfrm>
        </p:spPr>
        <p:txBody>
          <a:bodyPr anchor="t">
            <a:noAutofit/>
          </a:bodyPr>
          <a:lstStyle>
            <a:lvl1pPr marL="0" indent="0" algn="r">
              <a:buNone/>
              <a:defRPr sz="1920">
                <a:solidFill>
                  <a:schemeClr val="bg1">
                    <a:lumMod val="50000"/>
                  </a:schemeClr>
                </a:solidFill>
              </a:defRPr>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a:xfrm rot="21420000">
            <a:off x="2935257" y="6914222"/>
            <a:ext cx="3686192" cy="1382122"/>
          </a:xfrm>
        </p:spPr>
        <p:txBody>
          <a:bodyPr/>
          <a:lstStyle>
            <a:lvl1pPr algn="ctr">
              <a:defRPr sz="3360">
                <a:solidFill>
                  <a:schemeClr val="accent1">
                    <a:lumMod val="50000"/>
                  </a:schemeClr>
                </a:solidFill>
              </a:defRPr>
            </a:lvl1pPr>
          </a:lstStyle>
          <a:p>
            <a:fld id="{F5A969FE-8E81-44F4-B4CF-228AF2F94A83}" type="datetimeFigureOut">
              <a:rPr lang="en-US" smtClean="0"/>
              <a:t>12/19/2025</a:t>
            </a:fld>
            <a:endParaRPr lang="en-US"/>
          </a:p>
        </p:txBody>
      </p:sp>
      <p:sp>
        <p:nvSpPr>
          <p:cNvPr id="5" name="Footer Placeholder 4"/>
          <p:cNvSpPr>
            <a:spLocks noGrp="1"/>
          </p:cNvSpPr>
          <p:nvPr>
            <p:ph type="ftr" sz="quarter" idx="11"/>
          </p:nvPr>
        </p:nvSpPr>
        <p:spPr>
          <a:xfrm rot="21420000">
            <a:off x="-9707" y="7266799"/>
            <a:ext cx="2389655" cy="1346929"/>
          </a:xfrm>
        </p:spPr>
        <p:txBody>
          <a:bodyPr vert="horz" lIns="91440" tIns="45720" rIns="91440" bIns="45720" rtlCol="0" anchor="ctr"/>
          <a:lstStyle>
            <a:lvl1pPr algn="r">
              <a:defRPr lang="en-US" sz="3360" dirty="0"/>
            </a:lvl1pPr>
          </a:lstStyle>
          <a:p>
            <a:endParaRPr lang="en-US"/>
          </a:p>
        </p:txBody>
      </p:sp>
      <p:sp>
        <p:nvSpPr>
          <p:cNvPr id="6" name="Slide Number Placeholder 5"/>
          <p:cNvSpPr>
            <a:spLocks noGrp="1"/>
          </p:cNvSpPr>
          <p:nvPr>
            <p:ph type="sldNum" sz="quarter" idx="12"/>
          </p:nvPr>
        </p:nvSpPr>
        <p:spPr>
          <a:xfrm rot="21420000">
            <a:off x="5921214" y="5602591"/>
            <a:ext cx="544312" cy="731089"/>
          </a:xfrm>
        </p:spPr>
        <p:txBody>
          <a:bodyPr/>
          <a:lstStyle>
            <a:lvl1pPr>
              <a:defRPr sz="1920">
                <a:solidFill>
                  <a:schemeClr val="tx1">
                    <a:lumMod val="75000"/>
                    <a:lumOff val="25000"/>
                  </a:schemeClr>
                </a:solidFill>
              </a:defRPr>
            </a:lvl1pPr>
          </a:lstStyle>
          <a:p>
            <a:fld id="{5325F339-CD58-43B8-A90F-71CE225AFC5A}" type="slidenum">
              <a:rPr lang="en-US" smtClean="0"/>
              <a:t>‹#›</a:t>
            </a:fld>
            <a:endParaRPr lang="en-US"/>
          </a:p>
        </p:txBody>
      </p:sp>
      <p:sp>
        <p:nvSpPr>
          <p:cNvPr id="33" name="5-Point Star 32"/>
          <p:cNvSpPr/>
          <p:nvPr/>
        </p:nvSpPr>
        <p:spPr>
          <a:xfrm rot="21420000">
            <a:off x="2497561" y="7417202"/>
            <a:ext cx="412309" cy="755899"/>
          </a:xfrm>
          <a:prstGeom prst="star5">
            <a:avLst>
              <a:gd name="adj" fmla="val 26693"/>
              <a:gd name="hf" fmla="val 105146"/>
              <a:gd name="vf" fmla="val 110557"/>
            </a:avLst>
          </a:prstGeom>
          <a:solidFill>
            <a:schemeClr val="tx1">
              <a:alpha val="40000"/>
            </a:schemeClr>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943390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6022622"/>
            <a:ext cx="6236825" cy="863641"/>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1481" y="1005841"/>
            <a:ext cx="6235508" cy="4685858"/>
          </a:xfrm>
          <a:ln w="57150" cmpd="thinThick">
            <a:solidFill>
              <a:schemeClr val="bg1">
                <a:lumMod val="50000"/>
              </a:schemeClr>
            </a:solidFill>
            <a:miter lim="800000"/>
          </a:ln>
        </p:spPr>
        <p:txBody>
          <a:bodyPr anchor="t"/>
          <a:lstStyle>
            <a:lvl1pPr marL="0" indent="0" algn="ctr">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11468" y="6897620"/>
            <a:ext cx="6236837" cy="1000959"/>
          </a:xfrm>
        </p:spPr>
        <p:txBody>
          <a:bodyPr anchor="t"/>
          <a:lstStyle>
            <a:lvl1pPr marL="0" indent="0" algn="l">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106013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1005842"/>
            <a:ext cx="6238142" cy="4685858"/>
          </a:xfrm>
        </p:spPr>
        <p:txBody>
          <a:bodyPr anchor="ctr">
            <a:normAutofit/>
          </a:bodyPr>
          <a:lstStyle>
            <a:lvl1pPr algn="ctr">
              <a:defRPr sz="3840"/>
            </a:lvl1pPr>
          </a:lstStyle>
          <a:p>
            <a:r>
              <a:rPr lang="en-US"/>
              <a:t>Click to edit Master title style</a:t>
            </a:r>
            <a:endParaRPr lang="en-US" dirty="0"/>
          </a:p>
        </p:txBody>
      </p:sp>
      <p:sp>
        <p:nvSpPr>
          <p:cNvPr id="4" name="Text Placeholder 3"/>
          <p:cNvSpPr>
            <a:spLocks noGrp="1"/>
          </p:cNvSpPr>
          <p:nvPr>
            <p:ph type="body" sz="half" idx="2"/>
          </p:nvPr>
        </p:nvSpPr>
        <p:spPr>
          <a:xfrm>
            <a:off x="411468" y="6022622"/>
            <a:ext cx="6236838" cy="1867955"/>
          </a:xfrm>
        </p:spPr>
        <p:txBody>
          <a:bodyPr anchor="ctr">
            <a:normAutofit/>
          </a:bodyPr>
          <a:lstStyle>
            <a:lvl1pPr marL="0" indent="0" algn="ctr">
              <a:buNone/>
              <a:defRPr sz="144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3809133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3040" y="1005840"/>
            <a:ext cx="5715012" cy="4277833"/>
          </a:xfrm>
        </p:spPr>
        <p:txBody>
          <a:bodyPr anchor="ctr">
            <a:normAutofit/>
          </a:bodyPr>
          <a:lstStyle>
            <a:lvl1pPr algn="ctr">
              <a:defRPr sz="3840"/>
            </a:lvl1pPr>
          </a:lstStyle>
          <a:p>
            <a:r>
              <a:rPr lang="en-US"/>
              <a:t>Click to edit Master title style</a:t>
            </a:r>
            <a:endParaRPr lang="en-US" dirty="0"/>
          </a:p>
        </p:txBody>
      </p:sp>
      <p:sp>
        <p:nvSpPr>
          <p:cNvPr id="12" name="Text Placeholder 3"/>
          <p:cNvSpPr>
            <a:spLocks noGrp="1"/>
          </p:cNvSpPr>
          <p:nvPr>
            <p:ph type="body" sz="half" idx="13"/>
          </p:nvPr>
        </p:nvSpPr>
        <p:spPr>
          <a:xfrm>
            <a:off x="930159" y="5294713"/>
            <a:ext cx="5200774" cy="554060"/>
          </a:xfrm>
        </p:spPr>
        <p:txBody>
          <a:bodyPr anchor="t">
            <a:normAutofit/>
          </a:bodyPr>
          <a:lstStyle>
            <a:lvl1pPr marL="0" indent="0" algn="r">
              <a:buNone/>
              <a:defRPr sz="1120">
                <a:solidFill>
                  <a:schemeClr val="tx1">
                    <a:lumMod val="50000"/>
                    <a:lumOff val="50000"/>
                  </a:schemeClr>
                </a:solidFill>
              </a:defRPr>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4" name="Text Placeholder 3"/>
          <p:cNvSpPr>
            <a:spLocks noGrp="1"/>
          </p:cNvSpPr>
          <p:nvPr>
            <p:ph type="body" sz="half" idx="2"/>
          </p:nvPr>
        </p:nvSpPr>
        <p:spPr>
          <a:xfrm>
            <a:off x="411481" y="6022623"/>
            <a:ext cx="6238130" cy="1860103"/>
          </a:xfrm>
        </p:spPr>
        <p:txBody>
          <a:bodyPr anchor="ctr">
            <a:normAutofit/>
          </a:bodyPr>
          <a:lstStyle>
            <a:lvl1pPr marL="0" indent="0" algn="ctr">
              <a:buNone/>
              <a:defRPr sz="144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
        <p:nvSpPr>
          <p:cNvPr id="10" name="TextBox 9"/>
          <p:cNvSpPr txBox="1"/>
          <p:nvPr/>
        </p:nvSpPr>
        <p:spPr>
          <a:xfrm>
            <a:off x="323424" y="1302180"/>
            <a:ext cx="365760"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400" dirty="0">
                <a:solidFill>
                  <a:schemeClr val="tx1"/>
                </a:solidFill>
                <a:effectLst/>
              </a:rPr>
              <a:t>“</a:t>
            </a:r>
          </a:p>
        </p:txBody>
      </p:sp>
      <p:sp>
        <p:nvSpPr>
          <p:cNvPr id="11" name="TextBox 10"/>
          <p:cNvSpPr txBox="1"/>
          <p:nvPr/>
        </p:nvSpPr>
        <p:spPr>
          <a:xfrm>
            <a:off x="6317718" y="4262841"/>
            <a:ext cx="365760"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400" dirty="0">
                <a:solidFill>
                  <a:schemeClr val="tx1"/>
                </a:solidFill>
                <a:effectLst/>
              </a:rPr>
              <a:t>”</a:t>
            </a:r>
          </a:p>
        </p:txBody>
      </p:sp>
    </p:spTree>
    <p:extLst>
      <p:ext uri="{BB962C8B-B14F-4D97-AF65-F5344CB8AC3E}">
        <p14:creationId xmlns:p14="http://schemas.microsoft.com/office/powerpoint/2010/main" val="466370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411481" y="2528321"/>
            <a:ext cx="6236824" cy="3684025"/>
          </a:xfrm>
        </p:spPr>
        <p:txBody>
          <a:bodyPr anchor="b">
            <a:normAutofit/>
          </a:bodyPr>
          <a:lstStyle>
            <a:lvl1pPr algn="l">
              <a:defRPr sz="3840"/>
            </a:lvl1pPr>
          </a:lstStyle>
          <a:p>
            <a:r>
              <a:rPr lang="en-US"/>
              <a:t>Click to edit Master title style</a:t>
            </a:r>
            <a:endParaRPr lang="en-US" dirty="0"/>
          </a:p>
        </p:txBody>
      </p:sp>
      <p:sp>
        <p:nvSpPr>
          <p:cNvPr id="4" name="Text Placeholder 3"/>
          <p:cNvSpPr>
            <a:spLocks noGrp="1"/>
          </p:cNvSpPr>
          <p:nvPr>
            <p:ph type="body" sz="half" idx="2"/>
          </p:nvPr>
        </p:nvSpPr>
        <p:spPr>
          <a:xfrm>
            <a:off x="411481" y="6229619"/>
            <a:ext cx="6236824" cy="1672945"/>
          </a:xfrm>
        </p:spPr>
        <p:txBody>
          <a:bodyPr anchor="t">
            <a:normAutofit/>
          </a:bodyPr>
          <a:lstStyle>
            <a:lvl1pPr marL="0" indent="0" algn="l">
              <a:buNone/>
              <a:defRPr sz="144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1431121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411481" y="1005842"/>
            <a:ext cx="6236824" cy="1689549"/>
          </a:xfrm>
        </p:spPr>
        <p:txBody>
          <a:bodyPr/>
          <a:lstStyle>
            <a:lvl1pPr algn="ctr">
              <a:defRPr/>
            </a:lvl1pPr>
          </a:lstStyle>
          <a:p>
            <a:r>
              <a:rPr lang="en-US"/>
              <a:t>Click to edit Master title style</a:t>
            </a:r>
            <a:endParaRPr lang="en-US" dirty="0"/>
          </a:p>
        </p:txBody>
      </p:sp>
      <p:sp>
        <p:nvSpPr>
          <p:cNvPr id="7" name="Text Placeholder 2"/>
          <p:cNvSpPr>
            <a:spLocks noGrp="1"/>
          </p:cNvSpPr>
          <p:nvPr>
            <p:ph type="body" idx="1"/>
          </p:nvPr>
        </p:nvSpPr>
        <p:spPr>
          <a:xfrm>
            <a:off x="411482" y="3026313"/>
            <a:ext cx="1986077" cy="845184"/>
          </a:xfrm>
        </p:spPr>
        <p:txBody>
          <a:bodyPr anchor="b">
            <a:noAutofit/>
          </a:bodyPr>
          <a:lstStyle>
            <a:lvl1pPr marL="0" indent="0" algn="ctr">
              <a:lnSpc>
                <a:spcPct val="90000"/>
              </a:lnSpc>
              <a:buNone/>
              <a:defRPr sz="192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8" name="Text Placeholder 3"/>
          <p:cNvSpPr>
            <a:spLocks noGrp="1"/>
          </p:cNvSpPr>
          <p:nvPr>
            <p:ph type="body" sz="half" idx="15"/>
          </p:nvPr>
        </p:nvSpPr>
        <p:spPr>
          <a:xfrm>
            <a:off x="411482" y="3871498"/>
            <a:ext cx="1986077" cy="4011228"/>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9" name="Text Placeholder 4"/>
          <p:cNvSpPr>
            <a:spLocks noGrp="1"/>
          </p:cNvSpPr>
          <p:nvPr>
            <p:ph type="body" sz="quarter" idx="3"/>
          </p:nvPr>
        </p:nvSpPr>
        <p:spPr>
          <a:xfrm>
            <a:off x="2540774" y="3026313"/>
            <a:ext cx="1986077" cy="845184"/>
          </a:xfrm>
        </p:spPr>
        <p:txBody>
          <a:bodyPr anchor="b">
            <a:noAutofit/>
          </a:bodyPr>
          <a:lstStyle>
            <a:lvl1pPr marL="0" indent="0" algn="ctr">
              <a:lnSpc>
                <a:spcPct val="90000"/>
              </a:lnSpc>
              <a:buNone/>
              <a:defRPr sz="192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0" name="Text Placeholder 3"/>
          <p:cNvSpPr>
            <a:spLocks noGrp="1"/>
          </p:cNvSpPr>
          <p:nvPr>
            <p:ph type="body" sz="half" idx="16"/>
          </p:nvPr>
        </p:nvSpPr>
        <p:spPr>
          <a:xfrm>
            <a:off x="2540773" y="3871498"/>
            <a:ext cx="1986077" cy="4011228"/>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11" name="Text Placeholder 4"/>
          <p:cNvSpPr>
            <a:spLocks noGrp="1"/>
          </p:cNvSpPr>
          <p:nvPr>
            <p:ph type="body" sz="quarter" idx="13"/>
          </p:nvPr>
        </p:nvSpPr>
        <p:spPr>
          <a:xfrm>
            <a:off x="4662228" y="3026313"/>
            <a:ext cx="1986077" cy="845184"/>
          </a:xfrm>
        </p:spPr>
        <p:txBody>
          <a:bodyPr anchor="b">
            <a:noAutofit/>
          </a:bodyPr>
          <a:lstStyle>
            <a:lvl1pPr marL="0" indent="0" algn="ctr">
              <a:lnSpc>
                <a:spcPct val="90000"/>
              </a:lnSpc>
              <a:buNone/>
              <a:defRPr sz="192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2" name="Text Placeholder 3"/>
          <p:cNvSpPr>
            <a:spLocks noGrp="1"/>
          </p:cNvSpPr>
          <p:nvPr>
            <p:ph type="body" sz="half" idx="17"/>
          </p:nvPr>
        </p:nvSpPr>
        <p:spPr>
          <a:xfrm>
            <a:off x="4662228" y="3871498"/>
            <a:ext cx="1986077" cy="4011228"/>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3" name="Date Placeholder 2"/>
          <p:cNvSpPr>
            <a:spLocks noGrp="1"/>
          </p:cNvSpPr>
          <p:nvPr>
            <p:ph type="dt" sz="half" idx="10"/>
          </p:nvPr>
        </p:nvSpPr>
        <p:spPr/>
        <p:txBody>
          <a:bodyPr/>
          <a:lstStyle/>
          <a:p>
            <a:fld id="{F5A969FE-8E81-44F4-B4CF-228AF2F94A83}"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878767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411481" y="1005842"/>
            <a:ext cx="6238130" cy="1689549"/>
          </a:xfrm>
        </p:spPr>
        <p:txBody>
          <a:bodyPr/>
          <a:lstStyle>
            <a:lvl1pPr algn="ctr">
              <a:defRPr/>
            </a:lvl1pPr>
          </a:lstStyle>
          <a:p>
            <a:r>
              <a:rPr lang="en-US"/>
              <a:t>Click to edit Master title style</a:t>
            </a:r>
            <a:endParaRPr lang="en-US" dirty="0"/>
          </a:p>
        </p:txBody>
      </p:sp>
      <p:sp>
        <p:nvSpPr>
          <p:cNvPr id="19" name="Text Placeholder 2"/>
          <p:cNvSpPr>
            <a:spLocks noGrp="1"/>
          </p:cNvSpPr>
          <p:nvPr>
            <p:ph type="body" idx="1"/>
          </p:nvPr>
        </p:nvSpPr>
        <p:spPr>
          <a:xfrm>
            <a:off x="415104" y="5592437"/>
            <a:ext cx="1986077" cy="845184"/>
          </a:xfrm>
        </p:spPr>
        <p:txBody>
          <a:bodyPr anchor="b">
            <a:noAutofit/>
          </a:bodyPr>
          <a:lstStyle>
            <a:lvl1pPr marL="0" indent="0" algn="ctr">
              <a:lnSpc>
                <a:spcPct val="90000"/>
              </a:lnSpc>
              <a:buNone/>
              <a:defRPr sz="176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20" name="Picture Placeholder 2"/>
          <p:cNvSpPr>
            <a:spLocks noGrp="1" noChangeAspect="1"/>
          </p:cNvSpPr>
          <p:nvPr>
            <p:ph type="pic" idx="15"/>
          </p:nvPr>
        </p:nvSpPr>
        <p:spPr>
          <a:xfrm>
            <a:off x="411468" y="3026315"/>
            <a:ext cx="1986077" cy="2253863"/>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1" name="Text Placeholder 3"/>
          <p:cNvSpPr>
            <a:spLocks noGrp="1"/>
          </p:cNvSpPr>
          <p:nvPr>
            <p:ph type="body" sz="half" idx="18"/>
          </p:nvPr>
        </p:nvSpPr>
        <p:spPr>
          <a:xfrm>
            <a:off x="415104" y="6437623"/>
            <a:ext cx="1986077" cy="1445105"/>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22" name="Text Placeholder 4"/>
          <p:cNvSpPr>
            <a:spLocks noGrp="1"/>
          </p:cNvSpPr>
          <p:nvPr>
            <p:ph type="body" sz="quarter" idx="3"/>
          </p:nvPr>
        </p:nvSpPr>
        <p:spPr>
          <a:xfrm>
            <a:off x="2542446" y="5592437"/>
            <a:ext cx="1986077" cy="845184"/>
          </a:xfrm>
        </p:spPr>
        <p:txBody>
          <a:bodyPr anchor="b">
            <a:noAutofit/>
          </a:bodyPr>
          <a:lstStyle>
            <a:lvl1pPr marL="0" indent="0" algn="ctr">
              <a:lnSpc>
                <a:spcPct val="90000"/>
              </a:lnSpc>
              <a:buNone/>
              <a:defRPr sz="176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23" name="Picture Placeholder 2"/>
          <p:cNvSpPr>
            <a:spLocks noGrp="1" noChangeAspect="1"/>
          </p:cNvSpPr>
          <p:nvPr>
            <p:ph type="pic" idx="21"/>
          </p:nvPr>
        </p:nvSpPr>
        <p:spPr>
          <a:xfrm>
            <a:off x="2541599" y="3026315"/>
            <a:ext cx="1986077" cy="2251681"/>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4" name="Text Placeholder 3"/>
          <p:cNvSpPr>
            <a:spLocks noGrp="1"/>
          </p:cNvSpPr>
          <p:nvPr>
            <p:ph type="body" sz="half" idx="19"/>
          </p:nvPr>
        </p:nvSpPr>
        <p:spPr>
          <a:xfrm>
            <a:off x="2541599" y="6437619"/>
            <a:ext cx="1986924" cy="1445107"/>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25" name="Text Placeholder 4"/>
          <p:cNvSpPr>
            <a:spLocks noGrp="1"/>
          </p:cNvSpPr>
          <p:nvPr>
            <p:ph type="body" sz="quarter" idx="13"/>
          </p:nvPr>
        </p:nvSpPr>
        <p:spPr>
          <a:xfrm>
            <a:off x="4661366" y="5592437"/>
            <a:ext cx="1986077" cy="845184"/>
          </a:xfrm>
        </p:spPr>
        <p:txBody>
          <a:bodyPr anchor="b">
            <a:noAutofit/>
          </a:bodyPr>
          <a:lstStyle>
            <a:lvl1pPr marL="0" indent="0" algn="ctr">
              <a:lnSpc>
                <a:spcPct val="90000"/>
              </a:lnSpc>
              <a:buNone/>
              <a:defRPr sz="176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26" name="Picture Placeholder 2"/>
          <p:cNvSpPr>
            <a:spLocks noGrp="1" noChangeAspect="1"/>
          </p:cNvSpPr>
          <p:nvPr>
            <p:ph type="pic" idx="22"/>
          </p:nvPr>
        </p:nvSpPr>
        <p:spPr>
          <a:xfrm>
            <a:off x="4661291" y="3026311"/>
            <a:ext cx="1986077" cy="2254554"/>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280"/>
            </a:lvl1pPr>
            <a:lvl2pPr marL="365760" indent="0">
              <a:buNone/>
              <a:defRPr sz="1280"/>
            </a:lvl2pPr>
            <a:lvl3pPr marL="731520" indent="0">
              <a:buNone/>
              <a:defRPr sz="1280"/>
            </a:lvl3pPr>
            <a:lvl4pPr marL="1097280" indent="0">
              <a:buNone/>
              <a:defRPr sz="1280"/>
            </a:lvl4pPr>
            <a:lvl5pPr marL="1463040" indent="0">
              <a:buNone/>
              <a:defRPr sz="1280"/>
            </a:lvl5pPr>
            <a:lvl6pPr marL="1828800" indent="0">
              <a:buNone/>
              <a:defRPr sz="1280"/>
            </a:lvl6pPr>
            <a:lvl7pPr marL="2194560" indent="0">
              <a:buNone/>
              <a:defRPr sz="1280"/>
            </a:lvl7pPr>
            <a:lvl8pPr marL="2560320" indent="0">
              <a:buNone/>
              <a:defRPr sz="1280"/>
            </a:lvl8pPr>
            <a:lvl9pPr marL="2926080" indent="0">
              <a:buNone/>
              <a:defRPr sz="1280"/>
            </a:lvl9pPr>
          </a:lstStyle>
          <a:p>
            <a:r>
              <a:rPr lang="en-US"/>
              <a:t>Click icon to add picture</a:t>
            </a:r>
            <a:endParaRPr lang="en-US" dirty="0"/>
          </a:p>
        </p:txBody>
      </p:sp>
      <p:sp>
        <p:nvSpPr>
          <p:cNvPr id="27" name="Text Placeholder 3"/>
          <p:cNvSpPr>
            <a:spLocks noGrp="1"/>
          </p:cNvSpPr>
          <p:nvPr>
            <p:ph type="body" sz="half" idx="20"/>
          </p:nvPr>
        </p:nvSpPr>
        <p:spPr>
          <a:xfrm>
            <a:off x="4661291" y="6437616"/>
            <a:ext cx="1986077" cy="1445110"/>
          </a:xfrm>
        </p:spPr>
        <p:txBody>
          <a:bodyPr anchor="t">
            <a:normAutofit/>
          </a:bodyPr>
          <a:lstStyle>
            <a:lvl1pPr marL="0" indent="0" algn="ctr">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3" name="Date Placeholder 2"/>
          <p:cNvSpPr>
            <a:spLocks noGrp="1"/>
          </p:cNvSpPr>
          <p:nvPr>
            <p:ph type="dt" sz="half" idx="10"/>
          </p:nvPr>
        </p:nvSpPr>
        <p:spPr/>
        <p:txBody>
          <a:bodyPr/>
          <a:lstStyle/>
          <a:p>
            <a:fld id="{F5A969FE-8E81-44F4-B4CF-228AF2F94A83}"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18940648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411481" y="3026314"/>
            <a:ext cx="6236824" cy="485641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A969FE-8E81-44F4-B4CF-228AF2F94A83}"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3714714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89517" y="1005842"/>
            <a:ext cx="1358788" cy="6876885"/>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411481" y="1005842"/>
            <a:ext cx="4742658" cy="6876885"/>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A969FE-8E81-44F4-B4CF-228AF2F94A83}"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3805626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A969FE-8E81-44F4-B4CF-228AF2F94A83}" type="datetimeFigureOut">
              <a:rPr lang="en-US" smtClean="0"/>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3547052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411481" y="3026315"/>
            <a:ext cx="6236824" cy="4856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A969FE-8E81-44F4-B4CF-228AF2F94A83}"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271707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1481" y="1005842"/>
            <a:ext cx="6236824" cy="4683781"/>
          </a:xfrm>
        </p:spPr>
        <p:txBody>
          <a:bodyPr anchor="b">
            <a:normAutofit/>
          </a:bodyPr>
          <a:lstStyle>
            <a:lvl1pPr algn="l">
              <a:defRPr sz="4320"/>
            </a:lvl1pPr>
          </a:lstStyle>
          <a:p>
            <a:r>
              <a:rPr lang="en-US"/>
              <a:t>Click to edit Master title style</a:t>
            </a:r>
            <a:endParaRPr lang="en-US" dirty="0"/>
          </a:p>
        </p:txBody>
      </p:sp>
      <p:sp>
        <p:nvSpPr>
          <p:cNvPr id="3" name="Text Placeholder 2"/>
          <p:cNvSpPr>
            <a:spLocks noGrp="1"/>
          </p:cNvSpPr>
          <p:nvPr>
            <p:ph type="body" idx="1"/>
          </p:nvPr>
        </p:nvSpPr>
        <p:spPr>
          <a:xfrm>
            <a:off x="411481" y="5488658"/>
            <a:ext cx="6236824" cy="2404767"/>
          </a:xfrm>
        </p:spPr>
        <p:txBody>
          <a:bodyPr anchor="t">
            <a:normAutofit/>
          </a:bodyPr>
          <a:lstStyle>
            <a:lvl1pPr marL="0" indent="0" algn="l">
              <a:buNone/>
              <a:defRPr sz="1600">
                <a:solidFill>
                  <a:schemeClr val="bg1">
                    <a:lumMod val="50000"/>
                  </a:schemeClr>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A969FE-8E81-44F4-B4CF-228AF2F94A83}" type="datetimeFigureOut">
              <a:rPr lang="en-US" smtClean="0"/>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400259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411481" y="1005840"/>
            <a:ext cx="6238130" cy="1698605"/>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411480" y="3026315"/>
            <a:ext cx="3053229" cy="4856411"/>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3596383" y="3026315"/>
            <a:ext cx="3051923" cy="4856411"/>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67599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411481" y="1005840"/>
            <a:ext cx="6236824" cy="16986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591655" y="3026314"/>
            <a:ext cx="2873054" cy="997325"/>
          </a:xfrm>
        </p:spPr>
        <p:txBody>
          <a:bodyPr anchor="b">
            <a:noAutofit/>
          </a:bodyPr>
          <a:lstStyle>
            <a:lvl1pPr marL="0" indent="0">
              <a:lnSpc>
                <a:spcPct val="90000"/>
              </a:lnSpc>
              <a:buNone/>
              <a:defRPr sz="208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2" name="Content Placeholder 3"/>
          <p:cNvSpPr>
            <a:spLocks noGrp="1"/>
          </p:cNvSpPr>
          <p:nvPr>
            <p:ph sz="quarter" idx="13"/>
          </p:nvPr>
        </p:nvSpPr>
        <p:spPr>
          <a:xfrm>
            <a:off x="411482" y="4197209"/>
            <a:ext cx="3053227" cy="3685516"/>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72272" y="3026314"/>
            <a:ext cx="2877337" cy="997325"/>
          </a:xfrm>
        </p:spPr>
        <p:txBody>
          <a:bodyPr anchor="b">
            <a:noAutofit/>
          </a:bodyPr>
          <a:lstStyle>
            <a:lvl1pPr marL="0" indent="0">
              <a:lnSpc>
                <a:spcPct val="90000"/>
              </a:lnSpc>
              <a:buNone/>
              <a:defRPr sz="2080" b="0">
                <a:solidFill>
                  <a:schemeClr val="accent1"/>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13" name="Content Placeholder 5"/>
          <p:cNvSpPr>
            <a:spLocks noGrp="1"/>
          </p:cNvSpPr>
          <p:nvPr>
            <p:ph sz="quarter" idx="14"/>
          </p:nvPr>
        </p:nvSpPr>
        <p:spPr>
          <a:xfrm>
            <a:off x="3596382" y="4197209"/>
            <a:ext cx="3053228" cy="3685516"/>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A969FE-8E81-44F4-B4CF-228AF2F94A83}" type="datetimeFigureOut">
              <a:rPr lang="en-US" smtClean="0"/>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592110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A969FE-8E81-44F4-B4CF-228AF2F94A83}" type="datetimeFigureOut">
              <a:rPr lang="en-US" smtClean="0"/>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59572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969FE-8E81-44F4-B4CF-228AF2F94A83}" type="datetimeFigureOut">
              <a:rPr lang="en-US" smtClean="0"/>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239777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6186" y="1005840"/>
            <a:ext cx="2476116" cy="2967436"/>
          </a:xfrm>
        </p:spPr>
        <p:txBody>
          <a:bodyPr anchor="b">
            <a:normAutofit/>
          </a:bodyPr>
          <a:lstStyle>
            <a:lvl1pPr algn="ctr">
              <a:defRPr sz="2880"/>
            </a:lvl1pPr>
          </a:lstStyle>
          <a:p>
            <a:r>
              <a:rPr lang="en-US"/>
              <a:t>Click to edit Master title style</a:t>
            </a:r>
            <a:endParaRPr lang="en-US" dirty="0"/>
          </a:p>
        </p:txBody>
      </p:sp>
      <p:sp>
        <p:nvSpPr>
          <p:cNvPr id="10" name="Content Placeholder 2"/>
          <p:cNvSpPr>
            <a:spLocks noGrp="1"/>
          </p:cNvSpPr>
          <p:nvPr>
            <p:ph sz="quarter" idx="13"/>
          </p:nvPr>
        </p:nvSpPr>
        <p:spPr>
          <a:xfrm>
            <a:off x="3027680" y="1005842"/>
            <a:ext cx="3620625" cy="68768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16186" y="3973279"/>
            <a:ext cx="2476117" cy="3909448"/>
          </a:xfrm>
        </p:spPr>
        <p:txBody>
          <a:bodyPr anchor="t">
            <a:normAutofit/>
          </a:bodyPr>
          <a:lstStyle>
            <a:lvl1pPr marL="0" indent="0" algn="ctr">
              <a:buNone/>
              <a:defRPr sz="144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1153237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1005840"/>
            <a:ext cx="3526538" cy="2967436"/>
          </a:xfrm>
        </p:spPr>
        <p:txBody>
          <a:bodyPr anchor="b">
            <a:normAutofit/>
          </a:bodyPr>
          <a:lstStyle>
            <a:lvl1pPr algn="ct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18192" y="2"/>
            <a:ext cx="2530113" cy="7438248"/>
          </a:xfrm>
          <a:ln w="57150" cmpd="thinThick">
            <a:solidFill>
              <a:schemeClr val="bg1">
                <a:lumMod val="50000"/>
              </a:schemeClr>
            </a:solidFill>
            <a:miter lim="800000"/>
          </a:ln>
        </p:spPr>
        <p:txBody>
          <a:bodyPr anchor="t"/>
          <a:lstStyle>
            <a:lvl1pPr marL="0" indent="0" algn="ctr">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11481" y="3973279"/>
            <a:ext cx="3526537" cy="3464972"/>
          </a:xfrm>
        </p:spPr>
        <p:txBody>
          <a:bodyPr anchor="t">
            <a:normAutofit/>
          </a:bodyPr>
          <a:lstStyle>
            <a:lvl1pPr marL="0" indent="0" algn="ctr">
              <a:buNone/>
              <a:defRPr sz="144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5A969FE-8E81-44F4-B4CF-228AF2F94A83}" type="datetimeFigureOut">
              <a:rPr lang="en-US" smtClean="0"/>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F339-CD58-43B8-A90F-71CE225AFC5A}" type="slidenum">
              <a:rPr lang="en-US" smtClean="0"/>
              <a:t>‹#›</a:t>
            </a:fld>
            <a:endParaRPr lang="en-US"/>
          </a:p>
        </p:txBody>
      </p:sp>
    </p:spTree>
    <p:extLst>
      <p:ext uri="{BB962C8B-B14F-4D97-AF65-F5344CB8AC3E}">
        <p14:creationId xmlns:p14="http://schemas.microsoft.com/office/powerpoint/2010/main" val="1252061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8" name="Picture 7" descr="Brickwork-SD-R1acrop.jpg"/>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0" y="0"/>
            <a:ext cx="7315200" cy="10058400"/>
          </a:xfrm>
          <a:prstGeom prst="rect">
            <a:avLst/>
          </a:prstGeom>
        </p:spPr>
      </p:pic>
      <p:grpSp>
        <p:nvGrpSpPr>
          <p:cNvPr id="10" name="Group 9"/>
          <p:cNvGrpSpPr/>
          <p:nvPr/>
        </p:nvGrpSpPr>
        <p:grpSpPr>
          <a:xfrm>
            <a:off x="-15238" y="2"/>
            <a:ext cx="7203210" cy="9744652"/>
            <a:chOff x="-25397" y="0"/>
            <a:chExt cx="12005350" cy="6644081"/>
          </a:xfrm>
        </p:grpSpPr>
        <p:sp useBgFill="1">
          <p:nvSpPr>
            <p:cNvPr id="11" name="Rectangle 10"/>
            <p:cNvSpPr/>
            <p:nvPr/>
          </p:nvSpPr>
          <p:spPr>
            <a:xfrm>
              <a:off x="1" y="0"/>
              <a:ext cx="11979952" cy="6644081"/>
            </a:xfrm>
            <a:prstGeom prst="rect">
              <a:avLst/>
            </a:pr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p:cNvSpPr/>
            <p:nvPr/>
          </p:nvSpPr>
          <p:spPr>
            <a:xfrm>
              <a:off x="1" y="5600215"/>
              <a:ext cx="11706512" cy="780581"/>
            </a:xfrm>
            <a:prstGeom prst="rect">
              <a:avLst/>
            </a:pr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11"/>
            <p:cNvSpPr/>
            <p:nvPr/>
          </p:nvSpPr>
          <p:spPr>
            <a:xfrm>
              <a:off x="-25397" y="0"/>
              <a:ext cx="11773291" cy="6419514"/>
            </a:xfrm>
            <a:custGeom>
              <a:avLst/>
              <a:gdLst/>
              <a:ahLst/>
              <a:cxnLst/>
              <a:rect l="l" t="t" r="r" b="b"/>
              <a:pathLst>
                <a:path w="11773291" h="6419514">
                  <a:moveTo>
                    <a:pt x="11750059" y="0"/>
                  </a:moveTo>
                  <a:lnTo>
                    <a:pt x="11773291" y="6419514"/>
                  </a:lnTo>
                  <a:lnTo>
                    <a:pt x="0" y="641104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txBody>
            <a:bodyPr/>
            <a:lstStyle/>
            <a:p>
              <a:endParaRPr lang="en-US"/>
            </a:p>
          </p:txBody>
        </p:sp>
      </p:grpSp>
      <p:sp>
        <p:nvSpPr>
          <p:cNvPr id="2" name="Title Placeholder 1"/>
          <p:cNvSpPr>
            <a:spLocks noGrp="1"/>
          </p:cNvSpPr>
          <p:nvPr>
            <p:ph type="title"/>
          </p:nvPr>
        </p:nvSpPr>
        <p:spPr>
          <a:xfrm>
            <a:off x="411481" y="1005842"/>
            <a:ext cx="6238130" cy="168954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11481" y="3026315"/>
            <a:ext cx="6238130" cy="485641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378850" y="8444090"/>
            <a:ext cx="2270760" cy="731089"/>
          </a:xfrm>
          <a:prstGeom prst="rect">
            <a:avLst/>
          </a:prstGeom>
        </p:spPr>
        <p:txBody>
          <a:bodyPr vert="horz" lIns="91440" tIns="45720" rIns="91440" bIns="45720" rtlCol="0" anchor="ctr"/>
          <a:lstStyle>
            <a:lvl1pPr algn="r">
              <a:defRPr sz="2240" cap="all" baseline="0">
                <a:solidFill>
                  <a:schemeClr val="accent1">
                    <a:lumMod val="50000"/>
                  </a:schemeClr>
                </a:solidFill>
              </a:defRPr>
            </a:lvl1pPr>
          </a:lstStyle>
          <a:p>
            <a:fld id="{F5A969FE-8E81-44F4-B4CF-228AF2F94A83}" type="datetimeFigureOut">
              <a:rPr lang="en-US" smtClean="0"/>
              <a:t>12/19/2025</a:t>
            </a:fld>
            <a:endParaRPr lang="en-US"/>
          </a:p>
        </p:txBody>
      </p:sp>
      <p:sp>
        <p:nvSpPr>
          <p:cNvPr id="5" name="Footer Placeholder 4"/>
          <p:cNvSpPr>
            <a:spLocks noGrp="1"/>
          </p:cNvSpPr>
          <p:nvPr>
            <p:ph type="ftr" sz="quarter" idx="3"/>
          </p:nvPr>
        </p:nvSpPr>
        <p:spPr>
          <a:xfrm>
            <a:off x="411481" y="8444090"/>
            <a:ext cx="3299831" cy="731089"/>
          </a:xfrm>
          <a:prstGeom prst="rect">
            <a:avLst/>
          </a:prstGeom>
        </p:spPr>
        <p:txBody>
          <a:bodyPr vert="horz" lIns="91440" tIns="45720" rIns="91440" bIns="45720" rtlCol="0" anchor="ctr"/>
          <a:lstStyle>
            <a:lvl1pPr algn="l">
              <a:defRPr sz="2240" cap="all" baseline="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3772273" y="8444090"/>
            <a:ext cx="544312" cy="731089"/>
          </a:xfrm>
          <a:prstGeom prst="rect">
            <a:avLst/>
          </a:prstGeom>
        </p:spPr>
        <p:txBody>
          <a:bodyPr vert="horz" lIns="91440" tIns="45720" rIns="91440" bIns="45720" rtlCol="0" anchor="ctr"/>
          <a:lstStyle>
            <a:lvl1pPr algn="ctr">
              <a:defRPr sz="2240" cap="all" baseline="0">
                <a:solidFill>
                  <a:schemeClr val="accent1">
                    <a:lumMod val="50000"/>
                  </a:schemeClr>
                </a:solidFill>
              </a:defRPr>
            </a:lvl1pPr>
          </a:lstStyle>
          <a:p>
            <a:fld id="{5325F339-CD58-43B8-A90F-71CE225AFC5A}" type="slidenum">
              <a:rPr lang="en-US" smtClean="0"/>
              <a:t>‹#›</a:t>
            </a:fld>
            <a:endParaRPr lang="en-US"/>
          </a:p>
        </p:txBody>
      </p:sp>
    </p:spTree>
    <p:extLst>
      <p:ext uri="{BB962C8B-B14F-4D97-AF65-F5344CB8AC3E}">
        <p14:creationId xmlns:p14="http://schemas.microsoft.com/office/powerpoint/2010/main" val="2620842507"/>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 id="2147483863" r:id="rId18"/>
  </p:sldLayoutIdLst>
  <p:txStyles>
    <p:titleStyle>
      <a:lvl1pPr algn="l" defTabSz="731520" rtl="0" eaLnBrk="1" latinLnBrk="0" hangingPunct="1">
        <a:lnSpc>
          <a:spcPct val="90000"/>
        </a:lnSpc>
        <a:spcBef>
          <a:spcPct val="0"/>
        </a:spcBef>
        <a:buNone/>
        <a:defRPr sz="3520" kern="1200" cap="all" baseline="0">
          <a:solidFill>
            <a:schemeClr val="accent1"/>
          </a:solidFill>
          <a:effectLst/>
          <a:latin typeface="+mj-lt"/>
          <a:ea typeface="+mj-ea"/>
          <a:cs typeface="+mj-cs"/>
        </a:defRPr>
      </a:lvl1pPr>
    </p:titleStyle>
    <p:bodyStyle>
      <a:lvl1pPr marL="182880" indent="-182880" algn="l" defTabSz="731520" rtl="0" eaLnBrk="1" latinLnBrk="0" hangingPunct="1">
        <a:lnSpc>
          <a:spcPct val="120000"/>
        </a:lnSpc>
        <a:spcBef>
          <a:spcPts val="800"/>
        </a:spcBef>
        <a:buClr>
          <a:schemeClr val="accent1"/>
        </a:buClr>
        <a:buSzPct val="160000"/>
        <a:buFont typeface="Arial" panose="020B0604020202020204" pitchFamily="34" charset="0"/>
        <a:buChar char="•"/>
        <a:defRPr sz="1600" kern="1200" cap="all" baseline="0">
          <a:solidFill>
            <a:schemeClr val="tx1"/>
          </a:solidFill>
          <a:effectLst/>
          <a:latin typeface="+mn-lt"/>
          <a:ea typeface="+mn-ea"/>
          <a:cs typeface="+mn-cs"/>
        </a:defRPr>
      </a:lvl1pPr>
      <a:lvl2pPr marL="54864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440" kern="1200" cap="all" baseline="0">
          <a:solidFill>
            <a:schemeClr val="tx1"/>
          </a:solidFill>
          <a:effectLst/>
          <a:latin typeface="+mn-lt"/>
          <a:ea typeface="+mn-ea"/>
          <a:cs typeface="+mn-cs"/>
        </a:defRPr>
      </a:lvl2pPr>
      <a:lvl3pPr marL="91440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280" kern="1200" cap="all" baseline="0">
          <a:solidFill>
            <a:schemeClr val="tx1"/>
          </a:solidFill>
          <a:effectLst/>
          <a:latin typeface="+mn-lt"/>
          <a:ea typeface="+mn-ea"/>
          <a:cs typeface="+mn-cs"/>
        </a:defRPr>
      </a:lvl3pPr>
      <a:lvl4pPr marL="128016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4pPr>
      <a:lvl5pPr marL="164592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5pPr>
      <a:lvl6pPr marL="201168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6pPr>
      <a:lvl7pPr marL="237744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7pPr>
      <a:lvl8pPr marL="274320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8pPr>
      <a:lvl9pPr marL="3108960" indent="-182880" algn="l" defTabSz="731520" rtl="0" eaLnBrk="1" latinLnBrk="0" hangingPunct="1">
        <a:lnSpc>
          <a:spcPct val="120000"/>
        </a:lnSpc>
        <a:spcBef>
          <a:spcPts val="400"/>
        </a:spcBef>
        <a:buClr>
          <a:schemeClr val="accent1"/>
        </a:buClr>
        <a:buSzPct val="160000"/>
        <a:buFont typeface="Arial" panose="020B0604020202020204" pitchFamily="34" charset="0"/>
        <a:buChar char="•"/>
        <a:defRPr sz="1120" kern="1200" cap="all" baseline="0">
          <a:solidFill>
            <a:schemeClr val="tx1"/>
          </a:solidFill>
          <a:effectLst/>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142000"/>
                <a:satMod val="200000"/>
                <a:lumMod val="118000"/>
              </a:schemeClr>
            </a:gs>
            <a:gs pos="100000">
              <a:srgbClr val="FF0000"/>
            </a:gs>
          </a:gsLst>
          <a:lin ang="612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C8D2B4-9BC1-839D-6D1A-7AB80A486BD1}"/>
              </a:ext>
            </a:extLst>
          </p:cNvPr>
          <p:cNvSpPr>
            <a:spLocks noGrp="1"/>
          </p:cNvSpPr>
          <p:nvPr>
            <p:ph type="ctrTitle"/>
          </p:nvPr>
        </p:nvSpPr>
        <p:spPr>
          <a:xfrm>
            <a:off x="304801" y="1094508"/>
            <a:ext cx="5805054" cy="3685309"/>
          </a:xfrm>
        </p:spPr>
        <p:txBody>
          <a:bodyPr>
            <a:noAutofit/>
          </a:bodyPr>
          <a:lstStyle/>
          <a:p>
            <a:pPr algn="ctr"/>
            <a:br>
              <a:rPr lang="en-US" sz="3200" dirty="0">
                <a:latin typeface="Bookman Old Style" panose="02050604050505020204" pitchFamily="18" charset="0"/>
              </a:rPr>
            </a:br>
            <a:r>
              <a:rPr lang="en-US" sz="3200" dirty="0">
                <a:latin typeface="Bookman Old Style" panose="02050604050505020204" pitchFamily="18" charset="0"/>
              </a:rPr>
              <a:t>City of Fort Scott</a:t>
            </a:r>
            <a:br>
              <a:rPr lang="en-US" sz="3200" dirty="0">
                <a:latin typeface="Bookman Old Style" panose="02050604050505020204" pitchFamily="18" charset="0"/>
              </a:rPr>
            </a:br>
            <a:br>
              <a:rPr lang="en-US" sz="3200" dirty="0">
                <a:latin typeface="Bookman Old Style" panose="02050604050505020204" pitchFamily="18" charset="0"/>
              </a:rPr>
            </a:br>
            <a:r>
              <a:rPr lang="en-US" sz="3200" dirty="0">
                <a:latin typeface="Bookman Old Style" panose="02050604050505020204" pitchFamily="18" charset="0"/>
              </a:rPr>
              <a:t> Accomplishments 2025 and goals 2026</a:t>
            </a:r>
            <a:br>
              <a:rPr lang="en-US" sz="3200" dirty="0">
                <a:latin typeface="Bookman Old Style" panose="02050604050505020204" pitchFamily="18" charset="0"/>
              </a:rPr>
            </a:br>
            <a:br>
              <a:rPr lang="en-US" sz="3200" dirty="0">
                <a:latin typeface="Bookman Old Style" panose="02050604050505020204" pitchFamily="18" charset="0"/>
              </a:rPr>
            </a:br>
            <a:r>
              <a:rPr lang="en-US" sz="2800" i="1" dirty="0">
                <a:latin typeface="Bookman Old Style" panose="02050604050505020204" pitchFamily="18" charset="0"/>
              </a:rPr>
              <a:t>#togetherwecan</a:t>
            </a:r>
          </a:p>
        </p:txBody>
      </p:sp>
      <p:sp>
        <p:nvSpPr>
          <p:cNvPr id="2" name="TextBox 1">
            <a:extLst>
              <a:ext uri="{FF2B5EF4-FFF2-40B4-BE49-F238E27FC236}">
                <a16:creationId xmlns:a16="http://schemas.microsoft.com/office/drawing/2014/main" id="{69452A53-8579-6907-6E84-CEB2F43121A8}"/>
              </a:ext>
            </a:extLst>
          </p:cNvPr>
          <p:cNvSpPr txBox="1"/>
          <p:nvPr/>
        </p:nvSpPr>
        <p:spPr>
          <a:xfrm>
            <a:off x="1538085" y="5970970"/>
            <a:ext cx="3631122" cy="369332"/>
          </a:xfrm>
          <a:prstGeom prst="rect">
            <a:avLst/>
          </a:prstGeom>
          <a:noFill/>
        </p:spPr>
        <p:txBody>
          <a:bodyPr wrap="none" rtlCol="0">
            <a:spAutoFit/>
          </a:bodyPr>
          <a:lstStyle/>
          <a:p>
            <a:r>
              <a:rPr lang="en-US" dirty="0">
                <a:latin typeface="Bookman Old Style" panose="02050604050505020204" pitchFamily="18" charset="0"/>
              </a:rPr>
              <a:t>By: City Manager Brad Matkin</a:t>
            </a:r>
          </a:p>
        </p:txBody>
      </p:sp>
    </p:spTree>
    <p:extLst>
      <p:ext uri="{BB962C8B-B14F-4D97-AF65-F5344CB8AC3E}">
        <p14:creationId xmlns:p14="http://schemas.microsoft.com/office/powerpoint/2010/main" val="326514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9437686-57D6-5591-50FA-1D93E970C20F}"/>
              </a:ext>
            </a:extLst>
          </p:cNvPr>
          <p:cNvSpPr>
            <a:spLocks noGrp="1"/>
          </p:cNvSpPr>
          <p:nvPr>
            <p:ph type="title"/>
          </p:nvPr>
        </p:nvSpPr>
        <p:spPr>
          <a:xfrm>
            <a:off x="411480" y="243841"/>
            <a:ext cx="6238130" cy="712124"/>
          </a:xfrm>
        </p:spPr>
        <p:txBody>
          <a:bodyPr/>
          <a:lstStyle/>
          <a:p>
            <a:pPr algn="ctr"/>
            <a:r>
              <a:rPr lang="en-US" sz="1800" dirty="0">
                <a:latin typeface="Bookman Old Style" panose="02050604050505020204" pitchFamily="18" charset="0"/>
              </a:rPr>
              <a:t>Community Development/Tourism/HR</a:t>
            </a:r>
          </a:p>
        </p:txBody>
      </p:sp>
      <p:sp>
        <p:nvSpPr>
          <p:cNvPr id="7" name="Content Placeholder 6">
            <a:extLst>
              <a:ext uri="{FF2B5EF4-FFF2-40B4-BE49-F238E27FC236}">
                <a16:creationId xmlns:a16="http://schemas.microsoft.com/office/drawing/2014/main" id="{91F056EE-6BCF-F078-9553-1ADB2F727160}"/>
              </a:ext>
            </a:extLst>
          </p:cNvPr>
          <p:cNvSpPr>
            <a:spLocks noGrp="1"/>
          </p:cNvSpPr>
          <p:nvPr>
            <p:ph sz="quarter" idx="13"/>
          </p:nvPr>
        </p:nvSpPr>
        <p:spPr>
          <a:xfrm>
            <a:off x="411480" y="858983"/>
            <a:ext cx="3053229" cy="7356762"/>
          </a:xfrm>
        </p:spPr>
        <p:txBody>
          <a:bodyPr>
            <a:normAutofit/>
          </a:bodyPr>
          <a:lstStyle/>
          <a:p>
            <a:pPr marL="0" indent="0">
              <a:buNone/>
            </a:pPr>
            <a:r>
              <a:rPr lang="en-US" sz="1200" b="1" cap="none" dirty="0">
                <a:latin typeface="Bookman Old Style" panose="02050604050505020204" pitchFamily="18" charset="0"/>
              </a:rPr>
              <a:t>Community Development</a:t>
            </a:r>
          </a:p>
          <a:p>
            <a:r>
              <a:rPr lang="en-US" sz="1200" cap="none" dirty="0">
                <a:latin typeface="Bookman Old Style" panose="02050604050505020204" pitchFamily="18" charset="0"/>
              </a:rPr>
              <a:t>Community Concert Series partnering with Care to Share</a:t>
            </a:r>
          </a:p>
          <a:p>
            <a:r>
              <a:rPr lang="en-US" sz="1200" cap="none" dirty="0">
                <a:latin typeface="Bookman Old Style" panose="02050604050505020204" pitchFamily="18" charset="0"/>
              </a:rPr>
              <a:t>LUAU Event to open Splash Pad</a:t>
            </a:r>
          </a:p>
          <a:p>
            <a:r>
              <a:rPr lang="en-US" sz="1200" cap="none" dirty="0">
                <a:latin typeface="Bookman Old Style" panose="02050604050505020204" pitchFamily="18" charset="0"/>
              </a:rPr>
              <a:t>Independence Day Event</a:t>
            </a:r>
          </a:p>
          <a:p>
            <a:r>
              <a:rPr lang="en-US" sz="1200" cap="none" dirty="0">
                <a:latin typeface="Bookman Old Style" panose="02050604050505020204" pitchFamily="18" charset="0"/>
              </a:rPr>
              <a:t>Memorial Hall 100-year Celebration</a:t>
            </a:r>
          </a:p>
          <a:p>
            <a:r>
              <a:rPr lang="en-US" sz="1200" cap="none" dirty="0">
                <a:latin typeface="Bookman Old Style" panose="02050604050505020204" pitchFamily="18" charset="0"/>
              </a:rPr>
              <a:t>Mardi Gras Event</a:t>
            </a:r>
          </a:p>
          <a:p>
            <a:r>
              <a:rPr lang="en-US" sz="1200" cap="none" dirty="0">
                <a:latin typeface="Bookman Old Style" panose="02050604050505020204" pitchFamily="18" charset="0"/>
              </a:rPr>
              <a:t>First Fridays Events</a:t>
            </a:r>
          </a:p>
          <a:p>
            <a:r>
              <a:rPr lang="en-US" sz="1200" cap="none" dirty="0">
                <a:latin typeface="Bookman Old Style" panose="02050604050505020204" pitchFamily="18" charset="0"/>
              </a:rPr>
              <a:t>Trout program at Gunn Park</a:t>
            </a:r>
          </a:p>
          <a:p>
            <a:r>
              <a:rPr lang="en-US" sz="1200" cap="none" dirty="0">
                <a:latin typeface="Bookman Old Style" panose="02050604050505020204" pitchFamily="18" charset="0"/>
              </a:rPr>
              <a:t>Haunting at Belltown Event</a:t>
            </a:r>
          </a:p>
          <a:p>
            <a:pPr marL="0" indent="0">
              <a:buNone/>
            </a:pPr>
            <a:r>
              <a:rPr lang="en-US" sz="1200" b="1" cap="none" dirty="0">
                <a:latin typeface="Bookman Old Style" panose="02050604050505020204" pitchFamily="18" charset="0"/>
              </a:rPr>
              <a:t>HR</a:t>
            </a:r>
          </a:p>
          <a:p>
            <a:r>
              <a:rPr lang="en-US" sz="1200" cap="none" dirty="0">
                <a:latin typeface="Bookman Old Style" panose="02050604050505020204" pitchFamily="18" charset="0"/>
              </a:rPr>
              <a:t>Personnel training classes for all employees</a:t>
            </a:r>
          </a:p>
          <a:p>
            <a:r>
              <a:rPr lang="en-US" sz="1200" cap="none" dirty="0">
                <a:latin typeface="Bookman Old Style" panose="02050604050505020204" pitchFamily="18" charset="0"/>
              </a:rPr>
              <a:t>Updated handbook</a:t>
            </a:r>
          </a:p>
          <a:p>
            <a:r>
              <a:rPr lang="en-US" sz="1200" cap="none" dirty="0">
                <a:latin typeface="Bookman Old Style" panose="02050604050505020204" pitchFamily="18" charset="0"/>
              </a:rPr>
              <a:t>Changed insurance groups which steadied premiums for employees</a:t>
            </a:r>
          </a:p>
          <a:p>
            <a:r>
              <a:rPr lang="en-US" sz="1200" cap="none" dirty="0">
                <a:latin typeface="Bookman Old Style" panose="02050604050505020204" pitchFamily="18" charset="0"/>
              </a:rPr>
              <a:t>HR seminars to enhance learning </a:t>
            </a:r>
          </a:p>
          <a:p>
            <a:pPr marL="0" indent="0">
              <a:buNone/>
            </a:pPr>
            <a:r>
              <a:rPr lang="en-US" sz="1200" b="1" cap="none" dirty="0">
                <a:latin typeface="Bookman Old Style" panose="02050604050505020204" pitchFamily="18" charset="0"/>
              </a:rPr>
              <a:t>Grants</a:t>
            </a:r>
          </a:p>
          <a:p>
            <a:r>
              <a:rPr lang="en-US" sz="1200" cap="none" dirty="0">
                <a:latin typeface="Bookman Old Style" panose="02050604050505020204" pitchFamily="18" charset="0"/>
              </a:rPr>
              <a:t>Signs grant for downtown businesses</a:t>
            </a:r>
          </a:p>
          <a:p>
            <a:r>
              <a:rPr lang="en-US" sz="1200" cap="none" dirty="0">
                <a:latin typeface="Bookman Old Style" panose="02050604050505020204" pitchFamily="18" charset="0"/>
              </a:rPr>
              <a:t>Safe Route to Schools grant</a:t>
            </a:r>
          </a:p>
          <a:p>
            <a:r>
              <a:rPr lang="en-US" sz="1200" cap="none" dirty="0">
                <a:latin typeface="Bookman Old Style" panose="02050604050505020204" pitchFamily="18" charset="0"/>
              </a:rPr>
              <a:t>Kansas Tourism Marketing grant</a:t>
            </a:r>
          </a:p>
          <a:p>
            <a:r>
              <a:rPr lang="en-US" sz="1200" cap="none" dirty="0">
                <a:latin typeface="Bookman Old Style" panose="02050604050505020204" pitchFamily="18" charset="0"/>
              </a:rPr>
              <a:t>National Fitness Campaign grant (pending)</a:t>
            </a:r>
          </a:p>
        </p:txBody>
      </p:sp>
      <p:sp>
        <p:nvSpPr>
          <p:cNvPr id="8" name="Content Placeholder 7">
            <a:extLst>
              <a:ext uri="{FF2B5EF4-FFF2-40B4-BE49-F238E27FC236}">
                <a16:creationId xmlns:a16="http://schemas.microsoft.com/office/drawing/2014/main" id="{4E590EE5-AA2F-C0CC-B45D-9B6785F3D139}"/>
              </a:ext>
            </a:extLst>
          </p:cNvPr>
          <p:cNvSpPr>
            <a:spLocks noGrp="1"/>
          </p:cNvSpPr>
          <p:nvPr>
            <p:ph sz="quarter" idx="14"/>
          </p:nvPr>
        </p:nvSpPr>
        <p:spPr>
          <a:xfrm>
            <a:off x="3596383" y="858983"/>
            <a:ext cx="3051923" cy="7356762"/>
          </a:xfrm>
        </p:spPr>
        <p:txBody>
          <a:bodyPr>
            <a:normAutofit/>
          </a:bodyPr>
          <a:lstStyle/>
          <a:p>
            <a:pPr marL="0" indent="0">
              <a:buNone/>
            </a:pPr>
            <a:r>
              <a:rPr lang="en-US" sz="1200" b="1" cap="none" dirty="0">
                <a:latin typeface="Bookman Old Style" panose="02050604050505020204" pitchFamily="18" charset="0"/>
              </a:rPr>
              <a:t>Tourism</a:t>
            </a:r>
          </a:p>
          <a:p>
            <a:r>
              <a:rPr lang="en-US" sz="1200" cap="none" dirty="0">
                <a:latin typeface="Bookman Old Style" panose="02050604050505020204" pitchFamily="18" charset="0"/>
              </a:rPr>
              <a:t>Back page full size ad in KC Royals Yearbook</a:t>
            </a:r>
          </a:p>
          <a:p>
            <a:r>
              <a:rPr lang="en-US" sz="1200" cap="none" dirty="0">
                <a:latin typeface="Bookman Old Style" panose="02050604050505020204" pitchFamily="18" charset="0"/>
              </a:rPr>
              <a:t>Full size ad in KC Chiefs Yearbook</a:t>
            </a:r>
          </a:p>
          <a:p>
            <a:r>
              <a:rPr lang="en-US" sz="1200" cap="none" dirty="0">
                <a:latin typeface="Bookman Old Style" panose="02050604050505020204" pitchFamily="18" charset="0"/>
              </a:rPr>
              <a:t>Site visits to Weston (MO.), Humboldt (KS), and Parsons (KS)</a:t>
            </a:r>
          </a:p>
          <a:p>
            <a:r>
              <a:rPr lang="en-US" sz="1200" cap="none" dirty="0">
                <a:latin typeface="Bookman Old Style" panose="02050604050505020204" pitchFamily="18" charset="0"/>
              </a:rPr>
              <a:t>AME Church Commemorative Park </a:t>
            </a:r>
          </a:p>
          <a:p>
            <a:r>
              <a:rPr lang="en-US" sz="1200" cap="none" dirty="0">
                <a:latin typeface="Bookman Old Style" panose="02050604050505020204" pitchFamily="18" charset="0"/>
              </a:rPr>
              <a:t>Fort Scott video</a:t>
            </a:r>
          </a:p>
          <a:p>
            <a:r>
              <a:rPr lang="en-US" sz="1200" cap="none" dirty="0">
                <a:latin typeface="Bookman Old Style" panose="02050604050505020204" pitchFamily="18" charset="0"/>
              </a:rPr>
              <a:t>Updated Visit Fort Scott webpage</a:t>
            </a:r>
          </a:p>
          <a:p>
            <a:r>
              <a:rPr lang="en-US" sz="1200" cap="none" dirty="0">
                <a:latin typeface="Bookman Old Style" panose="02050604050505020204" pitchFamily="18" charset="0"/>
              </a:rPr>
              <a:t>Influencers (Everyday Outdoor Family and TBEX Conference)</a:t>
            </a:r>
          </a:p>
          <a:p>
            <a:r>
              <a:rPr lang="en-US" sz="1200" cap="none" dirty="0">
                <a:latin typeface="Bookman Old Style" panose="02050604050505020204" pitchFamily="18" charset="0"/>
              </a:rPr>
              <a:t>Boosted Cumulus advertisement </a:t>
            </a:r>
          </a:p>
          <a:p>
            <a:r>
              <a:rPr lang="en-US" sz="1200" cap="none" dirty="0">
                <a:latin typeface="Bookman Old Style" panose="02050604050505020204" pitchFamily="18" charset="0"/>
              </a:rPr>
              <a:t>Signed up for the Placer software to track visitors</a:t>
            </a:r>
          </a:p>
          <a:p>
            <a:r>
              <a:rPr lang="en-US" sz="1200" cap="none" dirty="0">
                <a:latin typeface="Bookman Old Style" panose="02050604050505020204" pitchFamily="18" charset="0"/>
              </a:rPr>
              <a:t>Magazine advertisements (w/new designs)</a:t>
            </a:r>
          </a:p>
          <a:p>
            <a:r>
              <a:rPr lang="en-US" sz="1200" cap="none" dirty="0">
                <a:latin typeface="Bookman Old Style" panose="02050604050505020204" pitchFamily="18" charset="0"/>
              </a:rPr>
              <a:t>Partnered with Chamber on east side “Welcome Sign”</a:t>
            </a:r>
          </a:p>
          <a:p>
            <a:r>
              <a:rPr lang="en-US" sz="1200" cap="none" dirty="0">
                <a:latin typeface="Bookman Old Style" panose="02050604050505020204" pitchFamily="18" charset="0"/>
              </a:rPr>
              <a:t>Partnered with Chamber on Downtown Map</a:t>
            </a:r>
          </a:p>
          <a:p>
            <a:r>
              <a:rPr lang="en-US" sz="1200" cap="none" dirty="0">
                <a:latin typeface="Bookman Old Style" panose="02050604050505020204" pitchFamily="18" charset="0"/>
              </a:rPr>
              <a:t>Creation of TikTok page</a:t>
            </a:r>
          </a:p>
          <a:p>
            <a:r>
              <a:rPr lang="en-US" sz="1200" cap="none" dirty="0">
                <a:latin typeface="Bookman Old Style" panose="02050604050505020204" pitchFamily="18" charset="0"/>
              </a:rPr>
              <a:t>Established partnership with Visit KC, tourism organization</a:t>
            </a:r>
          </a:p>
          <a:p>
            <a:r>
              <a:rPr lang="en-US" sz="1200" cap="none" dirty="0">
                <a:latin typeface="Bookman Old Style" panose="02050604050505020204" pitchFamily="18" charset="0"/>
              </a:rPr>
              <a:t>Attended Kansas Tourism Convention</a:t>
            </a:r>
          </a:p>
          <a:p>
            <a:endParaRPr lang="en-US" sz="1200" cap="none" dirty="0">
              <a:latin typeface="Bookman Old Style" panose="02050604050505020204" pitchFamily="18" charset="0"/>
            </a:endParaRPr>
          </a:p>
          <a:p>
            <a:endParaRPr lang="en-US" sz="1200" cap="none" dirty="0">
              <a:latin typeface="Bookman Old Style" panose="02050604050505020204" pitchFamily="18" charset="0"/>
            </a:endParaRPr>
          </a:p>
          <a:p>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2201748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DA4511-30B7-2892-1C4C-8C7530B70270}"/>
              </a:ext>
            </a:extLst>
          </p:cNvPr>
          <p:cNvSpPr>
            <a:spLocks noGrp="1"/>
          </p:cNvSpPr>
          <p:nvPr>
            <p:ph type="title"/>
          </p:nvPr>
        </p:nvSpPr>
        <p:spPr>
          <a:xfrm>
            <a:off x="411481" y="637309"/>
            <a:ext cx="6238130" cy="817418"/>
          </a:xfrm>
        </p:spPr>
        <p:txBody>
          <a:bodyPr/>
          <a:lstStyle/>
          <a:p>
            <a:pPr algn="ctr"/>
            <a:r>
              <a:rPr lang="en-US" sz="2000" dirty="0">
                <a:latin typeface="Bookman Old Style" panose="02050604050505020204" pitchFamily="18" charset="0"/>
              </a:rPr>
              <a:t>Community Development/Tourism Department</a:t>
            </a:r>
            <a:br>
              <a:rPr lang="en-US" sz="2000" dirty="0">
                <a:latin typeface="Bookman Old Style" panose="02050604050505020204" pitchFamily="18" charset="0"/>
              </a:rPr>
            </a:br>
            <a:r>
              <a:rPr lang="en-US" sz="2000" dirty="0">
                <a:latin typeface="Bookman Old Style" panose="02050604050505020204" pitchFamily="18" charset="0"/>
              </a:rPr>
              <a:t>Looking ahead to 2026 </a:t>
            </a:r>
          </a:p>
        </p:txBody>
      </p:sp>
      <p:sp>
        <p:nvSpPr>
          <p:cNvPr id="6" name="Content Placeholder 5">
            <a:extLst>
              <a:ext uri="{FF2B5EF4-FFF2-40B4-BE49-F238E27FC236}">
                <a16:creationId xmlns:a16="http://schemas.microsoft.com/office/drawing/2014/main" id="{863BD986-AA8C-3DEA-A1AC-C79A0DB87142}"/>
              </a:ext>
            </a:extLst>
          </p:cNvPr>
          <p:cNvSpPr>
            <a:spLocks noGrp="1"/>
          </p:cNvSpPr>
          <p:nvPr>
            <p:ph sz="quarter" idx="13"/>
          </p:nvPr>
        </p:nvSpPr>
        <p:spPr>
          <a:xfrm>
            <a:off x="412787" y="1627909"/>
            <a:ext cx="6236824" cy="6802581"/>
          </a:xfrm>
        </p:spPr>
        <p:txBody>
          <a:bodyPr>
            <a:normAutofit/>
          </a:bodyPr>
          <a:lstStyle/>
          <a:p>
            <a:r>
              <a:rPr lang="en-US" sz="1400" cap="none" dirty="0">
                <a:latin typeface="Bookman Old Style" panose="02050604050505020204" pitchFamily="18" charset="0"/>
              </a:rPr>
              <a:t>America’s 250</a:t>
            </a:r>
            <a:r>
              <a:rPr lang="en-US" sz="1400" cap="none" baseline="30000" dirty="0">
                <a:latin typeface="Bookman Old Style" panose="02050604050505020204" pitchFamily="18" charset="0"/>
              </a:rPr>
              <a:t>th</a:t>
            </a:r>
            <a:r>
              <a:rPr lang="en-US" sz="1400" cap="none" dirty="0">
                <a:latin typeface="Bookman Old Style" panose="02050604050505020204" pitchFamily="18" charset="0"/>
              </a:rPr>
              <a:t> Birthday Celebration work with Museums and National Historic Site</a:t>
            </a:r>
          </a:p>
          <a:p>
            <a:r>
              <a:rPr lang="en-US" sz="1400" cap="none" dirty="0">
                <a:latin typeface="Bookman Old Style" panose="02050604050505020204" pitchFamily="18" charset="0"/>
              </a:rPr>
              <a:t>Promotion of Mid America Baseball League</a:t>
            </a:r>
          </a:p>
          <a:p>
            <a:r>
              <a:rPr lang="en-US" sz="1400" cap="none" dirty="0">
                <a:latin typeface="Bookman Old Style" panose="02050604050505020204" pitchFamily="18" charset="0"/>
              </a:rPr>
              <a:t>Promotion and execution of the Kansas Experience (World Cup)</a:t>
            </a:r>
          </a:p>
          <a:p>
            <a:r>
              <a:rPr lang="en-US" sz="1400" cap="none" dirty="0">
                <a:latin typeface="Bookman Old Style" panose="02050604050505020204" pitchFamily="18" charset="0"/>
              </a:rPr>
              <a:t>Restaurant and Retail Business Spotlight</a:t>
            </a:r>
          </a:p>
          <a:p>
            <a:r>
              <a:rPr lang="en-US" sz="1400" cap="none" dirty="0">
                <a:latin typeface="Bookman Old Style" panose="02050604050505020204" pitchFamily="18" charset="0"/>
              </a:rPr>
              <a:t>Video series highlighting Fort Scott</a:t>
            </a:r>
          </a:p>
          <a:p>
            <a:r>
              <a:rPr lang="en-US" sz="1400" cap="none" dirty="0">
                <a:latin typeface="Bookman Old Style" panose="02050604050505020204" pitchFamily="18" charset="0"/>
              </a:rPr>
              <a:t>Finalize National Fitness Grant and execute project completion</a:t>
            </a:r>
          </a:p>
          <a:p>
            <a:r>
              <a:rPr lang="en-US" sz="1400" cap="none" dirty="0">
                <a:latin typeface="Bookman Old Style" panose="02050604050505020204" pitchFamily="18" charset="0"/>
              </a:rPr>
              <a:t>Fort Scott Stories Premier event (Gordon Parks Center)</a:t>
            </a:r>
          </a:p>
          <a:p>
            <a:r>
              <a:rPr lang="en-US" sz="1400" cap="none" dirty="0">
                <a:latin typeface="Bookman Old Style" panose="02050604050505020204" pitchFamily="18" charset="0"/>
              </a:rPr>
              <a:t>Advertisement in 2026 KC Royals Yearbook</a:t>
            </a:r>
          </a:p>
          <a:p>
            <a:r>
              <a:rPr lang="en-US" sz="1400" cap="none" dirty="0">
                <a:latin typeface="Bookman Old Style" panose="02050604050505020204" pitchFamily="18" charset="0"/>
              </a:rPr>
              <a:t>World Cup promotion in Visit KC outlets</a:t>
            </a:r>
          </a:p>
          <a:p>
            <a:r>
              <a:rPr lang="en-US" sz="1400" cap="none" dirty="0">
                <a:latin typeface="Bookman Old Style" panose="02050604050505020204" pitchFamily="18" charset="0"/>
              </a:rPr>
              <a:t>Update and distribute Visit Fort Scott brochure</a:t>
            </a:r>
          </a:p>
          <a:p>
            <a:r>
              <a:rPr lang="en-US" sz="1400" cap="none" dirty="0">
                <a:latin typeface="Bookman Old Style" panose="02050604050505020204" pitchFamily="18" charset="0"/>
              </a:rPr>
              <a:t>Promotion of Community events</a:t>
            </a:r>
          </a:p>
          <a:p>
            <a:r>
              <a:rPr lang="en-US" sz="1400" cap="none" dirty="0">
                <a:latin typeface="Bookman Old Style" panose="02050604050505020204" pitchFamily="18" charset="0"/>
              </a:rPr>
              <a:t>Partner with local rodeo programs to establish a “Fort Scott Rodeo Series”</a:t>
            </a:r>
          </a:p>
          <a:p>
            <a:r>
              <a:rPr lang="en-US" sz="1400" cap="none" dirty="0">
                <a:latin typeface="Bookman Old Style" panose="02050604050505020204" pitchFamily="18" charset="0"/>
              </a:rPr>
              <a:t>Continued promotion of Christmas on the Brick event</a:t>
            </a:r>
          </a:p>
          <a:p>
            <a:r>
              <a:rPr lang="en-US" sz="1400" cap="none" dirty="0">
                <a:latin typeface="Bookman Old Style" panose="02050604050505020204" pitchFamily="18" charset="0"/>
              </a:rPr>
              <a:t>Many more to come. </a:t>
            </a:r>
          </a:p>
          <a:p>
            <a:pPr marL="0" indent="0">
              <a:buNone/>
            </a:pPr>
            <a:endParaRPr lang="en-US" cap="none" dirty="0">
              <a:latin typeface="Bookman Old Style" panose="02050604050505020204" pitchFamily="18" charset="0"/>
            </a:endParaRPr>
          </a:p>
          <a:p>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1016033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0000"/>
            </a:gs>
            <a:gs pos="27000">
              <a:schemeClr val="accent2">
                <a:lumMod val="0"/>
                <a:lumOff val="100000"/>
              </a:schemeClr>
            </a:gs>
            <a:gs pos="62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3F3E446-E779-3EA6-CFAE-8F1BEE817DC4}"/>
              </a:ext>
            </a:extLst>
          </p:cNvPr>
          <p:cNvSpPr>
            <a:spLocks noGrp="1"/>
          </p:cNvSpPr>
          <p:nvPr>
            <p:ph type="title"/>
          </p:nvPr>
        </p:nvSpPr>
        <p:spPr>
          <a:xfrm>
            <a:off x="411481" y="263237"/>
            <a:ext cx="6236824" cy="443346"/>
          </a:xfrm>
        </p:spPr>
        <p:txBody>
          <a:bodyPr>
            <a:normAutofit fontScale="90000"/>
          </a:bodyPr>
          <a:lstStyle/>
          <a:p>
            <a:r>
              <a:rPr lang="en-US" sz="2800" dirty="0">
                <a:latin typeface="Bookman Old Style" panose="02050604050505020204" pitchFamily="18" charset="0"/>
              </a:rPr>
              <a:t>Letter from the City Manager</a:t>
            </a:r>
          </a:p>
        </p:txBody>
      </p:sp>
      <p:sp>
        <p:nvSpPr>
          <p:cNvPr id="5" name="Content Placeholder 4">
            <a:extLst>
              <a:ext uri="{FF2B5EF4-FFF2-40B4-BE49-F238E27FC236}">
                <a16:creationId xmlns:a16="http://schemas.microsoft.com/office/drawing/2014/main" id="{6B5B197E-D2E3-7FB0-BD5A-D386C1A02530}"/>
              </a:ext>
            </a:extLst>
          </p:cNvPr>
          <p:cNvSpPr>
            <a:spLocks noGrp="1"/>
          </p:cNvSpPr>
          <p:nvPr>
            <p:ph type="body" idx="1"/>
          </p:nvPr>
        </p:nvSpPr>
        <p:spPr>
          <a:xfrm>
            <a:off x="411481" y="484908"/>
            <a:ext cx="6236824" cy="7716983"/>
          </a:xfrm>
        </p:spPr>
        <p:txBody>
          <a:bodyPr>
            <a:normAutofit fontScale="25000" lnSpcReduction="20000"/>
          </a:bodyPr>
          <a:lstStyle/>
          <a:p>
            <a:pPr marL="0" indent="0">
              <a:buNone/>
            </a:pPr>
            <a:endParaRPr lang="en-US" sz="1980" dirty="0"/>
          </a:p>
          <a:p>
            <a:pPr marL="0" indent="0">
              <a:buNone/>
            </a:pPr>
            <a:r>
              <a:rPr lang="en-US" sz="4800" cap="none" dirty="0">
                <a:solidFill>
                  <a:schemeClr val="tx1"/>
                </a:solidFill>
                <a:latin typeface="Bookman Old Style" panose="02050604050505020204" pitchFamily="18" charset="0"/>
              </a:rPr>
              <a:t>As we come to the close of another year, I want to take a moment to reflect on what we’ve accomplished together as a city—our staff, our elected officials, our community partners, and most importantly, our residents. This has been a year defined by progress, resilience, and a renewed commitment to moving our community forward.</a:t>
            </a:r>
          </a:p>
          <a:p>
            <a:pPr marL="0" indent="0">
              <a:buNone/>
            </a:pPr>
            <a:r>
              <a:rPr lang="en-US" sz="4800" cap="none" dirty="0">
                <a:solidFill>
                  <a:schemeClr val="tx1"/>
                </a:solidFill>
                <a:latin typeface="Bookman Old Style" panose="02050604050505020204" pitchFamily="18" charset="0"/>
              </a:rPr>
              <a:t>When we began this year, we set clear goals: strengthening our infrastructure, improving city services, supporting economic growth, and building trust through transparency and communication. I am proud to say that not only did we make progress in each of these areas—we exceeded expectations because of the dedication of our team and the engagement of our community.</a:t>
            </a:r>
          </a:p>
          <a:p>
            <a:pPr marL="0" indent="0">
              <a:buNone/>
            </a:pPr>
            <a:r>
              <a:rPr lang="en-US" sz="4800" cap="none" dirty="0">
                <a:solidFill>
                  <a:schemeClr val="tx1"/>
                </a:solidFill>
                <a:latin typeface="Bookman Old Style" panose="02050604050505020204" pitchFamily="18" charset="0"/>
              </a:rPr>
              <a:t>We invested in critical infrastructure: improving roads, upgrading utilities, supporting public safety, and addressing long-term maintenance needs that had previously been deferred. These aren’t always the most visible accomplishments, but they are the foundation that allows our city to grow and thrive.</a:t>
            </a:r>
          </a:p>
          <a:p>
            <a:pPr marL="0" indent="0">
              <a:buNone/>
            </a:pPr>
            <a:r>
              <a:rPr lang="en-US" sz="4800" cap="none" dirty="0">
                <a:solidFill>
                  <a:schemeClr val="tx1"/>
                </a:solidFill>
                <a:latin typeface="Bookman Old Style" panose="02050604050505020204" pitchFamily="18" charset="0"/>
              </a:rPr>
              <a:t>This year, we also focused on strengthening our financial foundation. Through careful budgeting, improved planning, and responsible stewardship of public funds, we continued the work of building long-term stability. This is essential not only for today’s residents but for future generations.</a:t>
            </a:r>
          </a:p>
          <a:p>
            <a:pPr marL="0" indent="0">
              <a:buNone/>
            </a:pPr>
            <a:r>
              <a:rPr lang="en-US" sz="4800" cap="none" dirty="0">
                <a:solidFill>
                  <a:schemeClr val="tx1"/>
                </a:solidFill>
                <a:latin typeface="Bookman Old Style" panose="02050604050505020204" pitchFamily="18" charset="0"/>
              </a:rPr>
              <a:t>Perhaps the most inspiring part of this year was the community’s involvement. Residents showed up—at meetings, at events, through volunteerism, and through constructive conversations about the future of our city. Your voice guides our work, and together we are building a stronger, more connected community.</a:t>
            </a:r>
          </a:p>
          <a:p>
            <a:pPr marL="0" indent="0">
              <a:buNone/>
            </a:pPr>
            <a:r>
              <a:rPr lang="en-US" sz="4800" cap="none" dirty="0">
                <a:solidFill>
                  <a:schemeClr val="tx1"/>
                </a:solidFill>
                <a:latin typeface="Bookman Old Style" panose="02050604050505020204" pitchFamily="18" charset="0"/>
              </a:rPr>
              <a:t>Looking ahead to next year, we remain focused and optimistic. We will continue improving infrastructure, supporting economic development, strengthening public safety, and enhancing quality of life. We will lead with accountability, transparency, and a commitment to excellence.</a:t>
            </a:r>
          </a:p>
          <a:p>
            <a:pPr marL="0" indent="0">
              <a:buNone/>
            </a:pPr>
            <a:r>
              <a:rPr lang="en-US" sz="4800" cap="none" dirty="0">
                <a:solidFill>
                  <a:schemeClr val="tx1"/>
                </a:solidFill>
                <a:latin typeface="Bookman Old Style" panose="02050604050505020204" pitchFamily="18" charset="0"/>
              </a:rPr>
              <a:t>I want to sincerely thank the city commission for their leadership, our department heads and employees for their dedication, and our residents for their trust and partnership. Serving as your city manager is an honor, and I am excited for the opportunities that lie ahead.</a:t>
            </a:r>
          </a:p>
          <a:p>
            <a:pPr marL="0" indent="0">
              <a:buNone/>
            </a:pPr>
            <a:r>
              <a:rPr lang="en-US" sz="4800" cap="none" dirty="0">
                <a:solidFill>
                  <a:schemeClr val="tx1"/>
                </a:solidFill>
                <a:latin typeface="Bookman Old Style" panose="02050604050505020204" pitchFamily="18" charset="0"/>
              </a:rPr>
              <a:t>Let’s continue to work together, support one another, and build a city we are all proud to call home.</a:t>
            </a:r>
          </a:p>
          <a:p>
            <a:pPr marL="0" indent="0">
              <a:buNone/>
            </a:pPr>
            <a:r>
              <a:rPr lang="en-US" sz="4800" cap="none" dirty="0">
                <a:solidFill>
                  <a:schemeClr val="tx1"/>
                </a:solidFill>
                <a:latin typeface="Bookman Old Style" panose="02050604050505020204" pitchFamily="18" charset="0"/>
              </a:rPr>
              <a:t> #Togetherwecan</a:t>
            </a:r>
          </a:p>
          <a:p>
            <a:pPr marL="0" indent="0">
              <a:buNone/>
            </a:pPr>
            <a:r>
              <a:rPr lang="en-US" sz="4800" cap="none" dirty="0">
                <a:solidFill>
                  <a:schemeClr val="tx1"/>
                </a:solidFill>
                <a:latin typeface="Bookman Old Style" panose="02050604050505020204" pitchFamily="18" charset="0"/>
              </a:rPr>
              <a:t>Brad Matkin</a:t>
            </a:r>
          </a:p>
          <a:p>
            <a:pPr marL="0" indent="0">
              <a:buNone/>
            </a:pPr>
            <a:endParaRPr lang="en-US" sz="4800" cap="none" dirty="0">
              <a:solidFill>
                <a:schemeClr val="tx1"/>
              </a:solidFill>
              <a:latin typeface="Bookman Old Style" panose="02050604050505020204" pitchFamily="18" charset="0"/>
            </a:endParaRPr>
          </a:p>
          <a:p>
            <a:endParaRPr lang="en-US" sz="4200" dirty="0"/>
          </a:p>
          <a:p>
            <a:pPr marL="0" indent="0">
              <a:buNone/>
            </a:pPr>
            <a:endParaRPr lang="en-US" sz="4200" dirty="0"/>
          </a:p>
          <a:p>
            <a:pPr marL="0" indent="0">
              <a:buNone/>
            </a:pPr>
            <a:endParaRPr lang="en-US" dirty="0"/>
          </a:p>
        </p:txBody>
      </p:sp>
    </p:spTree>
    <p:extLst>
      <p:ext uri="{BB962C8B-B14F-4D97-AF65-F5344CB8AC3E}">
        <p14:creationId xmlns:p14="http://schemas.microsoft.com/office/powerpoint/2010/main" val="338525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C478E-C31B-6875-2D50-818EFC8DDCB8}"/>
              </a:ext>
            </a:extLst>
          </p:cNvPr>
          <p:cNvSpPr>
            <a:spLocks noGrp="1"/>
          </p:cNvSpPr>
          <p:nvPr>
            <p:ph type="title"/>
          </p:nvPr>
        </p:nvSpPr>
        <p:spPr>
          <a:xfrm>
            <a:off x="411481" y="437323"/>
            <a:ext cx="6238130" cy="1232451"/>
          </a:xfrm>
        </p:spPr>
        <p:txBody>
          <a:bodyPr/>
          <a:lstStyle/>
          <a:p>
            <a:pPr algn="ctr">
              <a:lnSpc>
                <a:spcPct val="100000"/>
              </a:lnSpc>
            </a:pPr>
            <a:br>
              <a:rPr lang="en-US" dirty="0">
                <a:latin typeface="Bookman Old Style" panose="02050604050505020204" pitchFamily="18" charset="0"/>
              </a:rPr>
            </a:br>
            <a:r>
              <a:rPr lang="en-US" sz="2800" dirty="0">
                <a:latin typeface="Bookman Old Style" panose="02050604050505020204" pitchFamily="18" charset="0"/>
              </a:rPr>
              <a:t>City of Fort Scott Commissioners and Senior Staff</a:t>
            </a:r>
            <a:br>
              <a:rPr lang="en-US" dirty="0"/>
            </a:br>
            <a:br>
              <a:rPr lang="en-US" sz="800" dirty="0"/>
            </a:br>
            <a:br>
              <a:rPr lang="en-US" sz="800" dirty="0"/>
            </a:br>
            <a:endParaRPr lang="en-US" sz="1600" dirty="0">
              <a:solidFill>
                <a:schemeClr val="tx1"/>
              </a:solidFill>
              <a:latin typeface="Bookman Old Style" panose="02050604050505020204" pitchFamily="18" charset="0"/>
            </a:endParaRPr>
          </a:p>
        </p:txBody>
      </p:sp>
      <p:sp>
        <p:nvSpPr>
          <p:cNvPr id="10" name="Content Placeholder 9">
            <a:extLst>
              <a:ext uri="{FF2B5EF4-FFF2-40B4-BE49-F238E27FC236}">
                <a16:creationId xmlns:a16="http://schemas.microsoft.com/office/drawing/2014/main" id="{74C869BE-88AC-FF52-DBB2-F81A83F46E2C}"/>
              </a:ext>
            </a:extLst>
          </p:cNvPr>
          <p:cNvSpPr>
            <a:spLocks noGrp="1"/>
          </p:cNvSpPr>
          <p:nvPr>
            <p:ph sz="quarter" idx="13"/>
          </p:nvPr>
        </p:nvSpPr>
        <p:spPr>
          <a:xfrm>
            <a:off x="411481" y="1669774"/>
            <a:ext cx="6236824" cy="6599583"/>
          </a:xfrm>
        </p:spPr>
        <p:txBody>
          <a:bodyPr>
            <a:normAutofit fontScale="92500" lnSpcReduction="20000"/>
          </a:bodyPr>
          <a:lstStyle/>
          <a:p>
            <a:pPr>
              <a:lnSpc>
                <a:spcPct val="150000"/>
              </a:lnSpc>
            </a:pPr>
            <a:r>
              <a:rPr lang="en-US" sz="1400" cap="none" dirty="0">
                <a:latin typeface="Bookman Old Style" panose="02050604050505020204" pitchFamily="18" charset="0"/>
              </a:rPr>
              <a:t>Commissioners – </a:t>
            </a:r>
          </a:p>
          <a:p>
            <a:pPr lvl="1">
              <a:lnSpc>
                <a:spcPct val="150000"/>
              </a:lnSpc>
            </a:pPr>
            <a:r>
              <a:rPr lang="en-US" sz="1400" cap="none" dirty="0">
                <a:latin typeface="Bookman Old Style" panose="02050604050505020204" pitchFamily="18" charset="0"/>
              </a:rPr>
              <a:t>Tim VanHoecke (Mayor)</a:t>
            </a:r>
          </a:p>
          <a:p>
            <a:pPr lvl="1">
              <a:lnSpc>
                <a:spcPct val="150000"/>
              </a:lnSpc>
            </a:pPr>
            <a:r>
              <a:rPr lang="en-US" sz="1400" cap="none" dirty="0">
                <a:latin typeface="Bookman Old Style" panose="02050604050505020204" pitchFamily="18" charset="0"/>
              </a:rPr>
              <a:t>Kathryn Salsbury</a:t>
            </a:r>
          </a:p>
          <a:p>
            <a:pPr lvl="1">
              <a:lnSpc>
                <a:spcPct val="150000"/>
              </a:lnSpc>
            </a:pPr>
            <a:r>
              <a:rPr lang="en-US" sz="1400" cap="none" dirty="0">
                <a:latin typeface="Bookman Old Style" panose="02050604050505020204" pitchFamily="18" charset="0"/>
              </a:rPr>
              <a:t>Matthew Wells</a:t>
            </a:r>
          </a:p>
          <a:p>
            <a:pPr lvl="1">
              <a:lnSpc>
                <a:spcPct val="150000"/>
              </a:lnSpc>
            </a:pPr>
            <a:r>
              <a:rPr lang="en-US" sz="1400" cap="none" dirty="0">
                <a:latin typeface="Bookman Old Style" panose="02050604050505020204" pitchFamily="18" charset="0"/>
              </a:rPr>
              <a:t>Tracy Dancer</a:t>
            </a:r>
          </a:p>
          <a:p>
            <a:pPr lvl="1">
              <a:lnSpc>
                <a:spcPct val="150000"/>
              </a:lnSpc>
            </a:pPr>
            <a:r>
              <a:rPr lang="en-US" sz="1400" cap="none" dirty="0">
                <a:latin typeface="Bookman Old Style" panose="02050604050505020204" pitchFamily="18" charset="0"/>
              </a:rPr>
              <a:t>Dylon Olson</a:t>
            </a:r>
          </a:p>
          <a:p>
            <a:pPr>
              <a:lnSpc>
                <a:spcPct val="200000"/>
              </a:lnSpc>
            </a:pPr>
            <a:r>
              <a:rPr lang="en-US" sz="1400" cap="none" dirty="0">
                <a:latin typeface="Bookman Old Style" panose="02050604050505020204" pitchFamily="18" charset="0"/>
              </a:rPr>
              <a:t>City Manager –Brad Matkin</a:t>
            </a:r>
          </a:p>
          <a:p>
            <a:pPr>
              <a:lnSpc>
                <a:spcPct val="200000"/>
              </a:lnSpc>
            </a:pPr>
            <a:r>
              <a:rPr lang="en-US" sz="1400" cap="none" dirty="0">
                <a:latin typeface="Bookman Old Style" panose="02050604050505020204" pitchFamily="18" charset="0"/>
              </a:rPr>
              <a:t>Fire Chief – Dave Bruner</a:t>
            </a:r>
          </a:p>
          <a:p>
            <a:pPr>
              <a:lnSpc>
                <a:spcPct val="200000"/>
              </a:lnSpc>
            </a:pPr>
            <a:r>
              <a:rPr lang="en-US" sz="1400" cap="none" dirty="0">
                <a:latin typeface="Bookman Old Style" panose="02050604050505020204" pitchFamily="18" charset="0"/>
              </a:rPr>
              <a:t>Chief Of Police – Jason Pickert</a:t>
            </a:r>
          </a:p>
          <a:p>
            <a:pPr>
              <a:lnSpc>
                <a:spcPct val="200000"/>
              </a:lnSpc>
            </a:pPr>
            <a:r>
              <a:rPr lang="en-US" sz="1400" cap="none" dirty="0">
                <a:latin typeface="Bookman Old Style" panose="02050604050505020204" pitchFamily="18" charset="0"/>
              </a:rPr>
              <a:t>Public Works Manager – Tom Coffman</a:t>
            </a:r>
          </a:p>
          <a:p>
            <a:pPr>
              <a:lnSpc>
                <a:spcPct val="200000"/>
              </a:lnSpc>
            </a:pPr>
            <a:r>
              <a:rPr lang="en-US" sz="1400" cap="none" dirty="0">
                <a:latin typeface="Bookman Old Style" panose="02050604050505020204" pitchFamily="18" charset="0"/>
              </a:rPr>
              <a:t>Community Development/HR – Rachel Carpenter</a:t>
            </a:r>
          </a:p>
          <a:p>
            <a:pPr>
              <a:lnSpc>
                <a:spcPct val="200000"/>
              </a:lnSpc>
            </a:pPr>
            <a:r>
              <a:rPr lang="en-US" sz="1400" cap="none" dirty="0">
                <a:latin typeface="Bookman Old Style" panose="02050604050505020204" pitchFamily="18" charset="0"/>
              </a:rPr>
              <a:t>City Clerk – Lisa Lewis</a:t>
            </a:r>
          </a:p>
          <a:p>
            <a:pPr>
              <a:lnSpc>
                <a:spcPct val="200000"/>
              </a:lnSpc>
            </a:pPr>
            <a:r>
              <a:rPr lang="en-US" sz="1400" cap="none" dirty="0">
                <a:latin typeface="Bookman Old Style" panose="02050604050505020204" pitchFamily="18" charset="0"/>
              </a:rPr>
              <a:t>Finance/Utility Manager – Devin Tally</a:t>
            </a:r>
          </a:p>
          <a:p>
            <a:pPr>
              <a:lnSpc>
                <a:spcPct val="200000"/>
              </a:lnSpc>
            </a:pPr>
            <a:r>
              <a:rPr lang="en-US" sz="1400" cap="none" dirty="0">
                <a:latin typeface="Bookman Old Style" panose="02050604050505020204" pitchFamily="18" charset="0"/>
              </a:rPr>
              <a:t>Director Of Water/WW Utility – Scott Flater</a:t>
            </a:r>
          </a:p>
          <a:p>
            <a:pPr>
              <a:lnSpc>
                <a:spcPct val="200000"/>
              </a:lnSpc>
            </a:pPr>
            <a:r>
              <a:rPr lang="en-US" sz="1400" cap="none" dirty="0">
                <a:latin typeface="Bookman Old Style" panose="02050604050505020204" pitchFamily="18" charset="0"/>
              </a:rPr>
              <a:t>Director Of Business Development – Mary Wyatt</a:t>
            </a:r>
          </a:p>
          <a:p>
            <a:pPr>
              <a:lnSpc>
                <a:spcPct val="200000"/>
              </a:lnSpc>
            </a:pPr>
            <a:r>
              <a:rPr lang="en-US" sz="1400" cap="none" dirty="0">
                <a:latin typeface="Bookman Old Style" panose="02050604050505020204" pitchFamily="18" charset="0"/>
              </a:rPr>
              <a:t>Code Technicians – Norm Nation And Leroy Kruger</a:t>
            </a:r>
          </a:p>
          <a:p>
            <a:pPr marL="0" indent="0">
              <a:buNone/>
            </a:pPr>
            <a:endParaRPr lang="en-US" sz="1200" dirty="0">
              <a:latin typeface="Bookman Old Style" panose="02050604050505020204" pitchFamily="18" charset="0"/>
            </a:endParaRPr>
          </a:p>
        </p:txBody>
      </p:sp>
    </p:spTree>
    <p:extLst>
      <p:ext uri="{BB962C8B-B14F-4D97-AF65-F5344CB8AC3E}">
        <p14:creationId xmlns:p14="http://schemas.microsoft.com/office/powerpoint/2010/main" val="1910991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27782-87AA-B888-8900-5674F607C13D}"/>
              </a:ext>
            </a:extLst>
          </p:cNvPr>
          <p:cNvSpPr>
            <a:spLocks noGrp="1"/>
          </p:cNvSpPr>
          <p:nvPr>
            <p:ph type="title"/>
          </p:nvPr>
        </p:nvSpPr>
        <p:spPr>
          <a:xfrm>
            <a:off x="411481" y="346365"/>
            <a:ext cx="6238130" cy="1177636"/>
          </a:xfrm>
        </p:spPr>
        <p:txBody>
          <a:bodyPr/>
          <a:lstStyle/>
          <a:p>
            <a:pPr algn="ctr"/>
            <a:r>
              <a:rPr lang="en-US" sz="2800" dirty="0">
                <a:latin typeface="Bookman Old Style" panose="02050604050505020204" pitchFamily="18" charset="0"/>
              </a:rPr>
              <a:t>City of Fort Scott Accomplishments 2025</a:t>
            </a:r>
          </a:p>
        </p:txBody>
      </p:sp>
      <p:sp>
        <p:nvSpPr>
          <p:cNvPr id="3" name="Content Placeholder 2">
            <a:extLst>
              <a:ext uri="{FF2B5EF4-FFF2-40B4-BE49-F238E27FC236}">
                <a16:creationId xmlns:a16="http://schemas.microsoft.com/office/drawing/2014/main" id="{0C2EE471-128F-77F1-A3E4-F8697D378A7F}"/>
              </a:ext>
            </a:extLst>
          </p:cNvPr>
          <p:cNvSpPr>
            <a:spLocks noGrp="1"/>
          </p:cNvSpPr>
          <p:nvPr>
            <p:ph sz="quarter" idx="13"/>
          </p:nvPr>
        </p:nvSpPr>
        <p:spPr>
          <a:xfrm>
            <a:off x="412787" y="1524002"/>
            <a:ext cx="6236824" cy="6594762"/>
          </a:xfrm>
        </p:spPr>
        <p:txBody>
          <a:bodyPr>
            <a:normAutofit fontScale="92500" lnSpcReduction="20000"/>
          </a:bodyPr>
          <a:lstStyle/>
          <a:p>
            <a:pPr marL="0" indent="0">
              <a:buNone/>
            </a:pPr>
            <a:endParaRPr lang="en-US" b="1" cap="none" dirty="0">
              <a:latin typeface="Bookman Old Style" panose="02050604050505020204" pitchFamily="18" charset="0"/>
            </a:endParaRPr>
          </a:p>
          <a:p>
            <a:pPr marL="0" indent="0">
              <a:buNone/>
            </a:pPr>
            <a:r>
              <a:rPr lang="en-US" b="1" cap="none" dirty="0">
                <a:latin typeface="Bookman Old Style" panose="02050604050505020204" pitchFamily="18" charset="0"/>
              </a:rPr>
              <a:t>Accomplishments:</a:t>
            </a:r>
          </a:p>
          <a:p>
            <a:r>
              <a:rPr lang="en-US" cap="none" dirty="0">
                <a:latin typeface="Bookman Old Style" panose="02050604050505020204" pitchFamily="18" charset="0"/>
              </a:rPr>
              <a:t>RNR Budget lowering the mill by 1.6 mills</a:t>
            </a:r>
          </a:p>
          <a:p>
            <a:r>
              <a:rPr lang="en-US" cap="none" dirty="0">
                <a:latin typeface="Bookman Old Style" panose="02050604050505020204" pitchFamily="18" charset="0"/>
              </a:rPr>
              <a:t>Clean 2024 audit</a:t>
            </a:r>
          </a:p>
          <a:p>
            <a:r>
              <a:rPr lang="en-US" cap="none" dirty="0">
                <a:latin typeface="Bookman Old Style" panose="02050604050505020204" pitchFamily="18" charset="0"/>
              </a:rPr>
              <a:t>Started 9-year Street Program </a:t>
            </a:r>
          </a:p>
          <a:p>
            <a:r>
              <a:rPr lang="en-US" cap="none" dirty="0">
                <a:latin typeface="Bookman Old Style" panose="02050604050505020204" pitchFamily="18" charset="0"/>
              </a:rPr>
              <a:t>Purchased equipment needed to do asphalt projects in-house which will save several hundred of thousands of dollars over the next 9-years</a:t>
            </a:r>
          </a:p>
          <a:p>
            <a:r>
              <a:rPr lang="en-US" cap="none" dirty="0">
                <a:latin typeface="Bookman Old Style" panose="02050604050505020204" pitchFamily="18" charset="0"/>
              </a:rPr>
              <a:t>Voters passed the ½ cent sales tax that will continue paying money into the streets and parks funds while also putting money into public safety funds</a:t>
            </a:r>
          </a:p>
          <a:p>
            <a:r>
              <a:rPr lang="en-US" cap="none" dirty="0">
                <a:latin typeface="Bookman Old Style" panose="02050604050505020204" pitchFamily="18" charset="0"/>
              </a:rPr>
              <a:t>Moved 911 Dispatch out of the BBCO Courthouse to the FSPD which will get all city IT equipment our of the courthouse and into our control. Also bettering communications between offices</a:t>
            </a:r>
          </a:p>
          <a:p>
            <a:r>
              <a:rPr lang="en-US" cap="none" dirty="0">
                <a:latin typeface="Bookman Old Style" panose="02050604050505020204" pitchFamily="18" charset="0"/>
              </a:rPr>
              <a:t>Updated the City of Fort Scott Web Page while giving it a much-needed facelift</a:t>
            </a:r>
          </a:p>
          <a:p>
            <a:r>
              <a:rPr lang="en-US" cap="none" dirty="0">
                <a:latin typeface="Bookman Old Style" panose="02050604050505020204" pitchFamily="18" charset="0"/>
              </a:rPr>
              <a:t>Formed a partnership with USD234 to use their IT Services which has proved to be a very valuable change</a:t>
            </a:r>
          </a:p>
          <a:p>
            <a:r>
              <a:rPr lang="en-US" cap="none" dirty="0">
                <a:latin typeface="Bookman Old Style" panose="02050604050505020204" pitchFamily="18" charset="0"/>
              </a:rPr>
              <a:t>Built a staff of dedicated, reliable, and consistent members. </a:t>
            </a:r>
          </a:p>
          <a:p>
            <a:pPr marL="0" indent="0">
              <a:buNone/>
            </a:pPr>
            <a:endParaRPr lang="en-US" cap="none" dirty="0">
              <a:latin typeface="Bookman Old Style" panose="02050604050505020204" pitchFamily="18" charset="0"/>
            </a:endParaRPr>
          </a:p>
          <a:p>
            <a:pPr marL="0" indent="0">
              <a:buNone/>
            </a:pPr>
            <a:r>
              <a:rPr lang="en-US" cap="none" dirty="0">
                <a:solidFill>
                  <a:srgbClr val="FF0000"/>
                </a:solidFill>
                <a:latin typeface="Bookman Old Style" panose="02050604050505020204" pitchFamily="18" charset="0"/>
              </a:rPr>
              <a:t>**Other Accomplishments are under Department notes</a:t>
            </a:r>
          </a:p>
          <a:p>
            <a:endParaRPr lang="en-US" cap="none" dirty="0">
              <a:latin typeface="Bookman Old Style" panose="02050604050505020204" pitchFamily="18" charset="0"/>
            </a:endParaRPr>
          </a:p>
          <a:p>
            <a:pPr marL="0" indent="0">
              <a:buNone/>
            </a:pPr>
            <a:endParaRPr lang="en-US" dirty="0"/>
          </a:p>
        </p:txBody>
      </p:sp>
    </p:spTree>
    <p:extLst>
      <p:ext uri="{BB962C8B-B14F-4D97-AF65-F5344CB8AC3E}">
        <p14:creationId xmlns:p14="http://schemas.microsoft.com/office/powerpoint/2010/main" val="2379233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0E080E-BC3B-C8EE-966F-8B8045CAE635}"/>
              </a:ext>
            </a:extLst>
          </p:cNvPr>
          <p:cNvSpPr>
            <a:spLocks noGrp="1"/>
          </p:cNvSpPr>
          <p:nvPr>
            <p:ph type="title"/>
          </p:nvPr>
        </p:nvSpPr>
        <p:spPr>
          <a:xfrm>
            <a:off x="411480" y="623455"/>
            <a:ext cx="6238130" cy="955963"/>
          </a:xfrm>
        </p:spPr>
        <p:txBody>
          <a:bodyPr/>
          <a:lstStyle/>
          <a:p>
            <a:pPr algn="ctr"/>
            <a:r>
              <a:rPr lang="en-US" sz="2800" dirty="0">
                <a:latin typeface="Bookman Old Style" panose="02050604050505020204" pitchFamily="18" charset="0"/>
              </a:rPr>
              <a:t>City Manager goals</a:t>
            </a:r>
            <a:br>
              <a:rPr lang="en-US" sz="2800" dirty="0">
                <a:latin typeface="Bookman Old Style" panose="02050604050505020204" pitchFamily="18" charset="0"/>
              </a:rPr>
            </a:br>
            <a:r>
              <a:rPr lang="en-US" sz="2800" dirty="0">
                <a:latin typeface="Bookman Old Style" panose="02050604050505020204" pitchFamily="18" charset="0"/>
              </a:rPr>
              <a:t>2026</a:t>
            </a:r>
          </a:p>
        </p:txBody>
      </p:sp>
      <p:sp>
        <p:nvSpPr>
          <p:cNvPr id="5" name="Content Placeholder 4">
            <a:extLst>
              <a:ext uri="{FF2B5EF4-FFF2-40B4-BE49-F238E27FC236}">
                <a16:creationId xmlns:a16="http://schemas.microsoft.com/office/drawing/2014/main" id="{787D49D1-DB3D-E678-D859-27130D209F15}"/>
              </a:ext>
            </a:extLst>
          </p:cNvPr>
          <p:cNvSpPr>
            <a:spLocks noGrp="1"/>
          </p:cNvSpPr>
          <p:nvPr>
            <p:ph sz="quarter" idx="13"/>
          </p:nvPr>
        </p:nvSpPr>
        <p:spPr>
          <a:xfrm>
            <a:off x="411480" y="1690255"/>
            <a:ext cx="3053229" cy="6497780"/>
          </a:xfrm>
        </p:spPr>
        <p:txBody>
          <a:bodyPr>
            <a:normAutofit/>
          </a:bodyPr>
          <a:lstStyle/>
          <a:p>
            <a:pPr marL="0" indent="0">
              <a:buNone/>
            </a:pPr>
            <a:r>
              <a:rPr lang="en-US" sz="1200" b="1" cap="none" dirty="0">
                <a:latin typeface="Bookman Old Style" panose="02050604050505020204" pitchFamily="18" charset="0"/>
              </a:rPr>
              <a:t>Goals:</a:t>
            </a:r>
          </a:p>
          <a:p>
            <a:r>
              <a:rPr lang="en-US" sz="1200" cap="none" dirty="0">
                <a:latin typeface="Bookman Old Style" panose="02050604050505020204" pitchFamily="18" charset="0"/>
              </a:rPr>
              <a:t>Start the “Gunn Park” renovation project</a:t>
            </a:r>
          </a:p>
          <a:p>
            <a:r>
              <a:rPr lang="en-US" sz="1200" cap="none" dirty="0">
                <a:latin typeface="Bookman Old Style" panose="02050604050505020204" pitchFamily="18" charset="0"/>
              </a:rPr>
              <a:t>Engineer and design the “Buck Run” trails phase 1</a:t>
            </a:r>
          </a:p>
          <a:p>
            <a:r>
              <a:rPr lang="en-US" sz="1200" cap="none" dirty="0">
                <a:latin typeface="Bookman Old Style" panose="02050604050505020204" pitchFamily="18" charset="0"/>
              </a:rPr>
              <a:t>Continue to run with a balanced budget</a:t>
            </a:r>
          </a:p>
          <a:p>
            <a:r>
              <a:rPr lang="en-US" sz="1200" cap="none" dirty="0">
                <a:latin typeface="Bookman Old Style" panose="02050604050505020204" pitchFamily="18" charset="0"/>
              </a:rPr>
              <a:t>Continue to produce an error-free audit</a:t>
            </a:r>
          </a:p>
          <a:p>
            <a:r>
              <a:rPr lang="en-US" sz="1200" cap="none" dirty="0">
                <a:latin typeface="Bookman Old Style" panose="02050604050505020204" pitchFamily="18" charset="0"/>
              </a:rPr>
              <a:t>Start a video program called “Pioneers of the Fort” highlighting people that have made Fort Scott what it is today</a:t>
            </a:r>
          </a:p>
          <a:p>
            <a:r>
              <a:rPr lang="en-US" sz="1200" cap="none" dirty="0">
                <a:latin typeface="Bookman Old Style" panose="02050604050505020204" pitchFamily="18" charset="0"/>
              </a:rPr>
              <a:t>Get the Valu and Timken buildings filled or contracts for them laid out</a:t>
            </a:r>
          </a:p>
          <a:p>
            <a:r>
              <a:rPr lang="en-US" sz="1200" cap="none" dirty="0">
                <a:latin typeface="Bookman Old Style" panose="02050604050505020204" pitchFamily="18" charset="0"/>
              </a:rPr>
              <a:t>Continue to work on RR issues and solutions (Spurs for Industrial Park)</a:t>
            </a:r>
          </a:p>
          <a:p>
            <a:r>
              <a:rPr lang="en-US" sz="1200" cap="none" dirty="0">
                <a:latin typeface="Bookman Old Style" panose="02050604050505020204" pitchFamily="18" charset="0"/>
              </a:rPr>
              <a:t>Start working on an Access Road that connects Judson to 23</a:t>
            </a:r>
            <a:r>
              <a:rPr lang="en-US" sz="1200" cap="none" baseline="30000" dirty="0">
                <a:latin typeface="Bookman Old Style" panose="02050604050505020204" pitchFamily="18" charset="0"/>
              </a:rPr>
              <a:t>rd</a:t>
            </a:r>
            <a:r>
              <a:rPr lang="en-US" sz="1200" cap="none" dirty="0">
                <a:latin typeface="Bookman Old Style" panose="02050604050505020204" pitchFamily="18" charset="0"/>
              </a:rPr>
              <a:t> Street</a:t>
            </a:r>
          </a:p>
          <a:p>
            <a:r>
              <a:rPr lang="en-US" sz="1200" cap="none" dirty="0">
                <a:latin typeface="Bookman Old Style" panose="02050604050505020204" pitchFamily="18" charset="0"/>
              </a:rPr>
              <a:t>Find at least “one” new revenue source for the City of Fort Scott</a:t>
            </a:r>
          </a:p>
          <a:p>
            <a:r>
              <a:rPr lang="en-US" sz="1200" cap="none" dirty="0">
                <a:latin typeface="Bookman Old Style" panose="02050604050505020204" pitchFamily="18" charset="0"/>
              </a:rPr>
              <a:t>2</a:t>
            </a:r>
            <a:r>
              <a:rPr lang="en-US" sz="1200" cap="none" baseline="30000" dirty="0">
                <a:latin typeface="Bookman Old Style" panose="02050604050505020204" pitchFamily="18" charset="0"/>
              </a:rPr>
              <a:t>nd</a:t>
            </a:r>
            <a:r>
              <a:rPr lang="en-US" sz="1200" cap="none" dirty="0">
                <a:latin typeface="Bookman Old Style" panose="02050604050505020204" pitchFamily="18" charset="0"/>
              </a:rPr>
              <a:t> Street Park </a:t>
            </a:r>
          </a:p>
          <a:p>
            <a:r>
              <a:rPr lang="en-US" sz="1200" cap="none" dirty="0">
                <a:latin typeface="Bookman Old Style" panose="02050604050505020204" pitchFamily="18" charset="0"/>
              </a:rPr>
              <a:t>Downtown cleanup program</a:t>
            </a:r>
          </a:p>
          <a:p>
            <a:endParaRPr lang="en-US" sz="1200" cap="none" dirty="0">
              <a:latin typeface="Bookman Old Style" panose="02050604050505020204" pitchFamily="18" charset="0"/>
            </a:endParaRPr>
          </a:p>
          <a:p>
            <a:pPr marL="0" indent="0">
              <a:buNone/>
            </a:pPr>
            <a:endParaRPr lang="en-US" sz="1200" cap="none" dirty="0">
              <a:latin typeface="Bookman Old Style" panose="02050604050505020204" pitchFamily="18" charset="0"/>
            </a:endParaRPr>
          </a:p>
        </p:txBody>
      </p:sp>
      <p:sp>
        <p:nvSpPr>
          <p:cNvPr id="6" name="Content Placeholder 5">
            <a:extLst>
              <a:ext uri="{FF2B5EF4-FFF2-40B4-BE49-F238E27FC236}">
                <a16:creationId xmlns:a16="http://schemas.microsoft.com/office/drawing/2014/main" id="{DCD48CD6-870B-D7E7-0CC3-AD922BC2B7AD}"/>
              </a:ext>
            </a:extLst>
          </p:cNvPr>
          <p:cNvSpPr>
            <a:spLocks noGrp="1"/>
          </p:cNvSpPr>
          <p:nvPr>
            <p:ph sz="quarter" idx="14"/>
          </p:nvPr>
        </p:nvSpPr>
        <p:spPr>
          <a:xfrm>
            <a:off x="3596383" y="1690255"/>
            <a:ext cx="3051923" cy="6497781"/>
          </a:xfrm>
        </p:spPr>
        <p:txBody>
          <a:bodyPr>
            <a:normAutofit lnSpcReduction="10000"/>
          </a:bodyPr>
          <a:lstStyle/>
          <a:p>
            <a:r>
              <a:rPr lang="en-US" sz="1200" cap="none" dirty="0">
                <a:latin typeface="Bookman Old Style" panose="02050604050505020204" pitchFamily="18" charset="0"/>
              </a:rPr>
              <a:t>Continue to work on Housing Shortage, title cleaning, Land Bank</a:t>
            </a:r>
          </a:p>
          <a:p>
            <a:r>
              <a:rPr lang="en-US" sz="1200" cap="none" dirty="0">
                <a:latin typeface="Bookman Old Style" panose="02050604050505020204" pitchFamily="18" charset="0"/>
              </a:rPr>
              <a:t>Continue to be transparent with Social Media posts and Radio Show</a:t>
            </a:r>
          </a:p>
          <a:p>
            <a:r>
              <a:rPr lang="en-US" sz="1200" cap="none" dirty="0">
                <a:latin typeface="Bookman Old Style" panose="02050604050505020204" pitchFamily="18" charset="0"/>
              </a:rPr>
              <a:t>Start work on 5–7-year Sewer and Water plans</a:t>
            </a:r>
          </a:p>
          <a:p>
            <a:r>
              <a:rPr lang="en-US" sz="1200" cap="none" dirty="0">
                <a:latin typeface="Bookman Old Style" panose="02050604050505020204" pitchFamily="18" charset="0"/>
              </a:rPr>
              <a:t>Assist Commissioners on updated the Strategic Plan of the City</a:t>
            </a:r>
          </a:p>
          <a:p>
            <a:r>
              <a:rPr lang="en-US" sz="1200" cap="none" dirty="0">
                <a:latin typeface="Bookman Old Style" panose="02050604050505020204" pitchFamily="18" charset="0"/>
              </a:rPr>
              <a:t>Continue to work on Downtown Parking</a:t>
            </a:r>
          </a:p>
          <a:p>
            <a:r>
              <a:rPr lang="en-US" sz="1200" cap="none" dirty="0">
                <a:latin typeface="Bookman Old Style" panose="02050604050505020204" pitchFamily="18" charset="0"/>
              </a:rPr>
              <a:t>Work on business involvement on East Wall Street</a:t>
            </a:r>
          </a:p>
          <a:p>
            <a:r>
              <a:rPr lang="en-US" sz="1200" cap="none" dirty="0">
                <a:latin typeface="Bookman Old Style" panose="02050604050505020204" pitchFamily="18" charset="0"/>
              </a:rPr>
              <a:t>Lake Fort Scott boat dock improvements</a:t>
            </a:r>
          </a:p>
          <a:p>
            <a:r>
              <a:rPr lang="en-US" sz="1200" cap="none" dirty="0">
                <a:latin typeface="Bookman Old Style" panose="02050604050505020204" pitchFamily="18" charset="0"/>
              </a:rPr>
              <a:t>Lake Fort Scott lease program</a:t>
            </a:r>
          </a:p>
          <a:p>
            <a:r>
              <a:rPr lang="en-US" sz="1200" cap="none" dirty="0">
                <a:latin typeface="Bookman Old Style" panose="02050604050505020204" pitchFamily="18" charset="0"/>
              </a:rPr>
              <a:t>Airport land lease program</a:t>
            </a:r>
          </a:p>
          <a:p>
            <a:r>
              <a:rPr lang="en-US" sz="1200" cap="none" dirty="0">
                <a:latin typeface="Bookman Old Style" panose="02050604050505020204" pitchFamily="18" charset="0"/>
              </a:rPr>
              <a:t>Grants for downtown beautification</a:t>
            </a:r>
          </a:p>
          <a:p>
            <a:r>
              <a:rPr lang="en-US" sz="1200" cap="none" dirty="0">
                <a:latin typeface="Bookman Old Style" panose="02050604050505020204" pitchFamily="18" charset="0"/>
              </a:rPr>
              <a:t>Memorial Hall renovations phase 1</a:t>
            </a:r>
          </a:p>
          <a:p>
            <a:r>
              <a:rPr lang="en-US" sz="1200" cap="none" dirty="0">
                <a:latin typeface="Bookman Old Style" panose="02050604050505020204" pitchFamily="18" charset="0"/>
              </a:rPr>
              <a:t>Police/Dispatch/Court move to Memorial Hall bond process + project charter</a:t>
            </a:r>
          </a:p>
          <a:p>
            <a:r>
              <a:rPr lang="en-US" sz="1200" cap="none" dirty="0">
                <a:latin typeface="Bookman Old Style" panose="02050604050505020204" pitchFamily="18" charset="0"/>
              </a:rPr>
              <a:t>Codes inspection processes</a:t>
            </a:r>
          </a:p>
          <a:p>
            <a:r>
              <a:rPr lang="en-US" sz="1200" cap="none" dirty="0">
                <a:latin typeface="Bookman Old Style" panose="02050604050505020204" pitchFamily="18" charset="0"/>
              </a:rPr>
              <a:t>Tourism-continue to improve and add marketing person by end of 1</a:t>
            </a:r>
            <a:r>
              <a:rPr lang="en-US" sz="1200" cap="none" baseline="30000" dirty="0">
                <a:latin typeface="Bookman Old Style" panose="02050604050505020204" pitchFamily="18" charset="0"/>
              </a:rPr>
              <a:t>st</a:t>
            </a:r>
            <a:r>
              <a:rPr lang="en-US" sz="1200" cap="none" dirty="0">
                <a:latin typeface="Bookman Old Style" panose="02050604050505020204" pitchFamily="18" charset="0"/>
              </a:rPr>
              <a:t> quarter</a:t>
            </a:r>
          </a:p>
          <a:p>
            <a:pPr marL="0" indent="0">
              <a:buNone/>
            </a:pPr>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2622031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8054CA-4DBD-A791-4D64-893D2F5BC832}"/>
              </a:ext>
            </a:extLst>
          </p:cNvPr>
          <p:cNvSpPr>
            <a:spLocks noGrp="1"/>
          </p:cNvSpPr>
          <p:nvPr>
            <p:ph type="title"/>
          </p:nvPr>
        </p:nvSpPr>
        <p:spPr>
          <a:xfrm>
            <a:off x="249382" y="332509"/>
            <a:ext cx="6400229" cy="1067666"/>
          </a:xfrm>
        </p:spPr>
        <p:txBody>
          <a:bodyPr/>
          <a:lstStyle/>
          <a:p>
            <a:pPr algn="ctr"/>
            <a:br>
              <a:rPr lang="en-US" sz="2800" dirty="0">
                <a:latin typeface="Bookman Old Style" panose="02050604050505020204" pitchFamily="18" charset="0"/>
              </a:rPr>
            </a:br>
            <a:r>
              <a:rPr lang="en-US" sz="2800" dirty="0">
                <a:latin typeface="Bookman Old Style" panose="02050604050505020204" pitchFamily="18" charset="0"/>
              </a:rPr>
              <a:t>Public Works – Streets Dept.</a:t>
            </a:r>
            <a:br>
              <a:rPr lang="en-US" sz="2800" dirty="0">
                <a:latin typeface="Bookman Old Style" panose="02050604050505020204" pitchFamily="18" charset="0"/>
              </a:rPr>
            </a:br>
            <a:endParaRPr lang="en-US" dirty="0">
              <a:latin typeface="Bookman Old Style" panose="02050604050505020204" pitchFamily="18" charset="0"/>
            </a:endParaRPr>
          </a:p>
        </p:txBody>
      </p:sp>
      <p:sp>
        <p:nvSpPr>
          <p:cNvPr id="5" name="Content Placeholder 4">
            <a:extLst>
              <a:ext uri="{FF2B5EF4-FFF2-40B4-BE49-F238E27FC236}">
                <a16:creationId xmlns:a16="http://schemas.microsoft.com/office/drawing/2014/main" id="{29F3811E-8E03-D892-3D42-1C51ACB6243E}"/>
              </a:ext>
            </a:extLst>
          </p:cNvPr>
          <p:cNvSpPr>
            <a:spLocks noGrp="1"/>
          </p:cNvSpPr>
          <p:nvPr>
            <p:ph sz="quarter" idx="13"/>
          </p:nvPr>
        </p:nvSpPr>
        <p:spPr>
          <a:xfrm>
            <a:off x="249382" y="1400175"/>
            <a:ext cx="3215327" cy="6787861"/>
          </a:xfrm>
        </p:spPr>
        <p:txBody>
          <a:bodyPr>
            <a:normAutofit fontScale="77500" lnSpcReduction="20000"/>
          </a:bodyPr>
          <a:lstStyle/>
          <a:p>
            <a:pPr marL="0" indent="0">
              <a:buNone/>
            </a:pPr>
            <a:r>
              <a:rPr lang="en-US" sz="1500" cap="none" dirty="0">
                <a:latin typeface="Bookman Old Style" panose="02050604050505020204" pitchFamily="18" charset="0"/>
              </a:rPr>
              <a:t>2025 Street Plan</a:t>
            </a:r>
          </a:p>
          <a:p>
            <a:pPr lvl="1"/>
            <a:r>
              <a:rPr lang="en-US" sz="1500" cap="none" dirty="0">
                <a:latin typeface="Bookman Old Style" panose="02050604050505020204" pitchFamily="18" charset="0"/>
              </a:rPr>
              <a:t>Horton project completed</a:t>
            </a:r>
          </a:p>
          <a:p>
            <a:pPr lvl="1"/>
            <a:r>
              <a:rPr lang="en-US" sz="1500" cap="none" dirty="0">
                <a:latin typeface="Bookman Old Style" panose="02050604050505020204" pitchFamily="18" charset="0"/>
              </a:rPr>
              <a:t>Lee’s Circle Drive</a:t>
            </a:r>
          </a:p>
          <a:p>
            <a:pPr lvl="1"/>
            <a:r>
              <a:rPr lang="en-US" sz="1500" cap="none" dirty="0">
                <a:latin typeface="Bookman Old Style" panose="02050604050505020204" pitchFamily="18" charset="0"/>
              </a:rPr>
              <a:t>Little Street on Emmert</a:t>
            </a:r>
          </a:p>
          <a:p>
            <a:pPr lvl="1"/>
            <a:r>
              <a:rPr lang="en-US" sz="1500" cap="none" dirty="0">
                <a:latin typeface="Bookman Old Style" panose="02050604050505020204" pitchFamily="18" charset="0"/>
              </a:rPr>
              <a:t>Eddy Street from 8</a:t>
            </a:r>
            <a:r>
              <a:rPr lang="en-US" sz="1500" cap="none" baseline="30000" dirty="0">
                <a:latin typeface="Bookman Old Style" panose="02050604050505020204" pitchFamily="18" charset="0"/>
              </a:rPr>
              <a:t>th</a:t>
            </a:r>
            <a:r>
              <a:rPr lang="en-US" sz="1500" cap="none" dirty="0">
                <a:latin typeface="Bookman Old Style" panose="02050604050505020204" pitchFamily="18" charset="0"/>
              </a:rPr>
              <a:t> to 10th</a:t>
            </a:r>
          </a:p>
          <a:p>
            <a:pPr lvl="1"/>
            <a:r>
              <a:rPr lang="en-US" sz="1500" cap="none" dirty="0">
                <a:latin typeface="Bookman Old Style" panose="02050604050505020204" pitchFamily="18" charset="0"/>
              </a:rPr>
              <a:t>Barbee Street on Emmert</a:t>
            </a:r>
          </a:p>
          <a:p>
            <a:pPr lvl="1"/>
            <a:r>
              <a:rPr lang="en-US" sz="1500" cap="none" dirty="0">
                <a:latin typeface="Bookman Old Style" panose="02050604050505020204" pitchFamily="18" charset="0"/>
              </a:rPr>
              <a:t>Crescent Drive Addition</a:t>
            </a:r>
          </a:p>
          <a:p>
            <a:r>
              <a:rPr lang="en-US" sz="1500" cap="none" dirty="0">
                <a:latin typeface="Bookman Old Style" panose="02050604050505020204" pitchFamily="18" charset="0"/>
              </a:rPr>
              <a:t>2,180 tons of asphalt laid during street plan</a:t>
            </a:r>
          </a:p>
          <a:p>
            <a:pPr marL="0" indent="0">
              <a:buNone/>
            </a:pPr>
            <a:r>
              <a:rPr lang="en-US" sz="1500" cap="none" dirty="0">
                <a:latin typeface="Bookman Old Style" panose="02050604050505020204" pitchFamily="18" charset="0"/>
              </a:rPr>
              <a:t>Intersection Program</a:t>
            </a:r>
          </a:p>
          <a:p>
            <a:pPr lvl="1"/>
            <a:r>
              <a:rPr lang="en-US" sz="1500" cap="none" dirty="0">
                <a:latin typeface="Bookman Old Style" panose="02050604050505020204" pitchFamily="18" charset="0"/>
              </a:rPr>
              <a:t>St. Mary’s Blvd</a:t>
            </a:r>
          </a:p>
          <a:p>
            <a:pPr lvl="1"/>
            <a:r>
              <a:rPr lang="en-US" sz="1500" cap="none" dirty="0">
                <a:latin typeface="Bookman Old Style" panose="02050604050505020204" pitchFamily="18" charset="0"/>
              </a:rPr>
              <a:t>9</a:t>
            </a:r>
            <a:r>
              <a:rPr lang="en-US" sz="1500" cap="none" baseline="30000" dirty="0">
                <a:latin typeface="Bookman Old Style" panose="02050604050505020204" pitchFamily="18" charset="0"/>
              </a:rPr>
              <a:t>th</a:t>
            </a:r>
            <a:r>
              <a:rPr lang="en-US" sz="1500" cap="none" dirty="0">
                <a:latin typeface="Bookman Old Style" panose="02050604050505020204" pitchFamily="18" charset="0"/>
              </a:rPr>
              <a:t> Street and Eddy</a:t>
            </a:r>
          </a:p>
          <a:p>
            <a:pPr lvl="1"/>
            <a:r>
              <a:rPr lang="en-US" sz="1500" cap="none" dirty="0">
                <a:latin typeface="Bookman Old Style" panose="02050604050505020204" pitchFamily="18" charset="0"/>
              </a:rPr>
              <a:t>10</a:t>
            </a:r>
            <a:r>
              <a:rPr lang="en-US" sz="1500" cap="none" baseline="30000" dirty="0">
                <a:latin typeface="Bookman Old Style" panose="02050604050505020204" pitchFamily="18" charset="0"/>
              </a:rPr>
              <a:t>th</a:t>
            </a:r>
            <a:r>
              <a:rPr lang="en-US" sz="1500" cap="none" dirty="0">
                <a:latin typeface="Bookman Old Style" panose="02050604050505020204" pitchFamily="18" charset="0"/>
              </a:rPr>
              <a:t> Street and Eddy</a:t>
            </a:r>
          </a:p>
          <a:p>
            <a:pPr marL="0" indent="0">
              <a:buNone/>
            </a:pPr>
            <a:r>
              <a:rPr lang="en-US" sz="1500" cap="none" dirty="0">
                <a:latin typeface="Bookman Old Style" panose="02050604050505020204" pitchFamily="18" charset="0"/>
              </a:rPr>
              <a:t>Parking Lot Repairs</a:t>
            </a:r>
          </a:p>
          <a:p>
            <a:pPr lvl="1"/>
            <a:r>
              <a:rPr lang="en-US" sz="1500" cap="none" dirty="0">
                <a:latin typeface="Bookman Old Style" panose="02050604050505020204" pitchFamily="18" charset="0"/>
              </a:rPr>
              <a:t>1</a:t>
            </a:r>
            <a:r>
              <a:rPr lang="en-US" sz="1500" cap="none" baseline="30000" dirty="0">
                <a:latin typeface="Bookman Old Style" panose="02050604050505020204" pitchFamily="18" charset="0"/>
              </a:rPr>
              <a:t>st</a:t>
            </a:r>
            <a:r>
              <a:rPr lang="en-US" sz="1500" cap="none" dirty="0">
                <a:latin typeface="Bookman Old Style" panose="02050604050505020204" pitchFamily="18" charset="0"/>
              </a:rPr>
              <a:t> and National </a:t>
            </a:r>
          </a:p>
          <a:p>
            <a:pPr lvl="1"/>
            <a:r>
              <a:rPr lang="en-US" sz="1500" cap="none" dirty="0">
                <a:latin typeface="Bookman Old Style" panose="02050604050505020204" pitchFamily="18" charset="0"/>
              </a:rPr>
              <a:t>North National public parking lot</a:t>
            </a:r>
          </a:p>
          <a:p>
            <a:pPr marL="365760" lvl="1" indent="0">
              <a:buNone/>
            </a:pPr>
            <a:endParaRPr lang="en-US" sz="1500" cap="none" dirty="0">
              <a:latin typeface="Bookman Old Style" panose="02050604050505020204" pitchFamily="18" charset="0"/>
            </a:endParaRPr>
          </a:p>
          <a:p>
            <a:pPr marL="0" indent="0">
              <a:buNone/>
            </a:pPr>
            <a:r>
              <a:rPr lang="en-US" sz="1500" b="1" cap="none" dirty="0">
                <a:latin typeface="Bookman Old Style" panose="02050604050505020204" pitchFamily="18" charset="0"/>
              </a:rPr>
              <a:t>Why we decided to do asphalt in-house instead of outsourcing?</a:t>
            </a:r>
          </a:p>
          <a:p>
            <a:pPr marL="0" indent="0">
              <a:buNone/>
            </a:pPr>
            <a:r>
              <a:rPr lang="en-US" sz="1400" cap="none" dirty="0">
                <a:latin typeface="Bookman Old Style" panose="02050604050505020204" pitchFamily="18" charset="0"/>
              </a:rPr>
              <a:t>To outsource the 2025 street plan:</a:t>
            </a:r>
          </a:p>
          <a:p>
            <a:r>
              <a:rPr lang="en-US" sz="1400" cap="none" dirty="0">
                <a:latin typeface="Bookman Old Style" panose="02050604050505020204" pitchFamily="18" charset="0"/>
              </a:rPr>
              <a:t>2180 tons laid (outsource) = $356,692</a:t>
            </a:r>
          </a:p>
          <a:p>
            <a:r>
              <a:rPr lang="en-US" sz="1400" cap="none" dirty="0">
                <a:latin typeface="Bookman Old Style" panose="02050604050505020204" pitchFamily="18" charset="0"/>
              </a:rPr>
              <a:t>2180 tons laid (in-house) = $196,200</a:t>
            </a:r>
          </a:p>
          <a:p>
            <a:r>
              <a:rPr lang="en-US" sz="1400" cap="none" dirty="0">
                <a:latin typeface="Bookman Old Style" panose="02050604050505020204" pitchFamily="18" charset="0"/>
              </a:rPr>
              <a:t>Savings of $160,492 for ‘25 Street Plan</a:t>
            </a:r>
          </a:p>
          <a:p>
            <a:pPr marL="365760" lvl="1" indent="0">
              <a:buNone/>
            </a:pPr>
            <a:endParaRPr lang="en-US" sz="1200" cap="none" dirty="0">
              <a:latin typeface="Bookman Old Style" panose="02050604050505020204" pitchFamily="18" charset="0"/>
            </a:endParaRPr>
          </a:p>
          <a:p>
            <a:pPr marL="365760" lvl="1" indent="0">
              <a:buNone/>
            </a:pPr>
            <a:endParaRPr lang="en-US" sz="1200" cap="none" baseline="30000" dirty="0">
              <a:latin typeface="Bookman Old Style" panose="02050604050505020204" pitchFamily="18" charset="0"/>
            </a:endParaRPr>
          </a:p>
          <a:p>
            <a:pPr lvl="1"/>
            <a:endParaRPr lang="en-US" sz="1200" cap="none" baseline="30000" dirty="0">
              <a:latin typeface="Bookman Old Style" panose="02050604050505020204" pitchFamily="18" charset="0"/>
            </a:endParaRPr>
          </a:p>
          <a:p>
            <a:pPr marL="365760" lvl="1" indent="0">
              <a:buNone/>
            </a:pPr>
            <a:endParaRPr lang="en-US" sz="1360" baseline="30000" dirty="0">
              <a:latin typeface="Bookman Old Style" panose="02050604050505020204" pitchFamily="18" charset="0"/>
            </a:endParaRPr>
          </a:p>
          <a:p>
            <a:pPr lvl="1"/>
            <a:endParaRPr lang="en-US" sz="1200" baseline="30000" dirty="0">
              <a:latin typeface="Bookman Old Style" panose="02050604050505020204" pitchFamily="18" charset="0"/>
            </a:endParaRPr>
          </a:p>
          <a:p>
            <a:pPr marL="365760" lvl="1" indent="0">
              <a:buNone/>
            </a:pPr>
            <a:r>
              <a:rPr lang="en-US" sz="1360" baseline="30000" dirty="0">
                <a:latin typeface="Bookman Old Style" panose="02050604050505020204" pitchFamily="18" charset="0"/>
              </a:rPr>
              <a:t>   </a:t>
            </a:r>
          </a:p>
          <a:p>
            <a:pPr lvl="1"/>
            <a:endParaRPr lang="en-US" sz="1200" baseline="30000" dirty="0">
              <a:latin typeface="Bookman Old Style" panose="02050604050505020204" pitchFamily="18" charset="0"/>
            </a:endParaRPr>
          </a:p>
          <a:p>
            <a:pPr marL="365760" lvl="1" indent="0">
              <a:buNone/>
            </a:pPr>
            <a:endParaRPr lang="en-US" sz="1360" dirty="0">
              <a:latin typeface="Bookman Old Style" panose="02050604050505020204" pitchFamily="18" charset="0"/>
            </a:endParaRPr>
          </a:p>
          <a:p>
            <a:pPr lvl="1"/>
            <a:endParaRPr lang="en-US" sz="1200" dirty="0">
              <a:latin typeface="Bookman Old Style" panose="02050604050505020204" pitchFamily="18" charset="0"/>
            </a:endParaRPr>
          </a:p>
          <a:p>
            <a:pPr marL="365760" lvl="1" indent="0">
              <a:buNone/>
            </a:pPr>
            <a:endParaRPr lang="en-US" sz="1200" dirty="0">
              <a:latin typeface="Bookman Old Style" panose="02050604050505020204" pitchFamily="18" charset="0"/>
            </a:endParaRPr>
          </a:p>
        </p:txBody>
      </p:sp>
      <p:sp>
        <p:nvSpPr>
          <p:cNvPr id="6" name="Content Placeholder 5">
            <a:extLst>
              <a:ext uri="{FF2B5EF4-FFF2-40B4-BE49-F238E27FC236}">
                <a16:creationId xmlns:a16="http://schemas.microsoft.com/office/drawing/2014/main" id="{AC33CF2D-8019-0434-C46A-A119E4C288F2}"/>
              </a:ext>
            </a:extLst>
          </p:cNvPr>
          <p:cNvSpPr>
            <a:spLocks noGrp="1"/>
          </p:cNvSpPr>
          <p:nvPr>
            <p:ph sz="quarter" idx="14"/>
          </p:nvPr>
        </p:nvSpPr>
        <p:spPr>
          <a:xfrm>
            <a:off x="3596383" y="1400175"/>
            <a:ext cx="3051923" cy="6787861"/>
          </a:xfrm>
        </p:spPr>
        <p:txBody>
          <a:bodyPr>
            <a:normAutofit/>
          </a:bodyPr>
          <a:lstStyle/>
          <a:p>
            <a:pPr marL="0" indent="0">
              <a:buNone/>
            </a:pPr>
            <a:r>
              <a:rPr lang="en-US" sz="1200" b="1" cap="none" dirty="0">
                <a:latin typeface="Bookman Old Style" panose="02050604050505020204" pitchFamily="18" charset="0"/>
              </a:rPr>
              <a:t>Water Distribution</a:t>
            </a:r>
          </a:p>
          <a:p>
            <a:r>
              <a:rPr lang="en-US" sz="1200" cap="none" dirty="0">
                <a:latin typeface="Bookman Old Style" panose="02050604050505020204" pitchFamily="18" charset="0"/>
              </a:rPr>
              <a:t>Eddy Street water main renewal</a:t>
            </a:r>
          </a:p>
          <a:p>
            <a:r>
              <a:rPr lang="en-US" sz="1200" cap="none" dirty="0">
                <a:latin typeface="Bookman Old Style" panose="02050604050505020204" pitchFamily="18" charset="0"/>
              </a:rPr>
              <a:t>Rerouting of 270’ of 8” water main on 19</a:t>
            </a:r>
            <a:r>
              <a:rPr lang="en-US" sz="1200" cap="none" baseline="30000" dirty="0">
                <a:latin typeface="Bookman Old Style" panose="02050604050505020204" pitchFamily="18" charset="0"/>
              </a:rPr>
              <a:t>th</a:t>
            </a:r>
            <a:r>
              <a:rPr lang="en-US" sz="1200" cap="none" dirty="0">
                <a:latin typeface="Bookman Old Style" panose="02050604050505020204" pitchFamily="18" charset="0"/>
              </a:rPr>
              <a:t> and Crawford (8 new connections)</a:t>
            </a:r>
          </a:p>
          <a:p>
            <a:r>
              <a:rPr lang="en-US" sz="1200" cap="none" dirty="0">
                <a:latin typeface="Bookman Old Style" panose="02050604050505020204" pitchFamily="18" charset="0"/>
              </a:rPr>
              <a:t>Renewal of rearing pond water supply</a:t>
            </a:r>
          </a:p>
          <a:p>
            <a:r>
              <a:rPr lang="en-US" sz="1200" cap="none" dirty="0">
                <a:latin typeface="Bookman Old Style" panose="02050604050505020204" pitchFamily="18" charset="0"/>
              </a:rPr>
              <a:t>430 of small water mains renewed</a:t>
            </a:r>
          </a:p>
          <a:p>
            <a:r>
              <a:rPr lang="en-US" sz="1200" cap="none" dirty="0">
                <a:latin typeface="Bookman Old Style" panose="02050604050505020204" pitchFamily="18" charset="0"/>
              </a:rPr>
              <a:t>265 water meters changed out</a:t>
            </a:r>
          </a:p>
          <a:p>
            <a:r>
              <a:rPr lang="en-US" sz="1200" cap="none" dirty="0">
                <a:latin typeface="Bookman Old Style" panose="02050604050505020204" pitchFamily="18" charset="0"/>
              </a:rPr>
              <a:t>18 new or renewed water services</a:t>
            </a:r>
          </a:p>
          <a:p>
            <a:r>
              <a:rPr lang="en-US" sz="1200" cap="none" dirty="0">
                <a:latin typeface="Bookman Old Style" panose="02050604050505020204" pitchFamily="18" charset="0"/>
              </a:rPr>
              <a:t>1,448 KS. One Call locates processed</a:t>
            </a:r>
          </a:p>
          <a:p>
            <a:r>
              <a:rPr lang="en-US" sz="1200" cap="none" dirty="0">
                <a:latin typeface="Bookman Old Style" panose="02050604050505020204" pitchFamily="18" charset="0"/>
              </a:rPr>
              <a:t>51 water main breaks repaired</a:t>
            </a:r>
          </a:p>
          <a:p>
            <a:r>
              <a:rPr lang="en-US" sz="1200" cap="none" dirty="0">
                <a:latin typeface="Bookman Old Style" panose="02050604050505020204" pitchFamily="18" charset="0"/>
              </a:rPr>
              <a:t>240 water lines identified (lead and copper rule program)</a:t>
            </a:r>
          </a:p>
          <a:p>
            <a:endParaRPr lang="en-US" sz="1200" cap="none" dirty="0">
              <a:latin typeface="Bookman Old Style" panose="02050604050505020204" pitchFamily="18" charset="0"/>
            </a:endParaRPr>
          </a:p>
          <a:p>
            <a:endParaRPr lang="en-US" sz="1200" cap="none" dirty="0">
              <a:latin typeface="Bookman Old Style" panose="02050604050505020204" pitchFamily="18" charset="0"/>
            </a:endParaRPr>
          </a:p>
          <a:p>
            <a:endParaRPr lang="en-US" sz="1400" cap="none" dirty="0">
              <a:latin typeface="Bookman Old Style" panose="02050604050505020204" pitchFamily="18" charset="0"/>
            </a:endParaRPr>
          </a:p>
        </p:txBody>
      </p:sp>
    </p:spTree>
    <p:extLst>
      <p:ext uri="{BB962C8B-B14F-4D97-AF65-F5344CB8AC3E}">
        <p14:creationId xmlns:p14="http://schemas.microsoft.com/office/powerpoint/2010/main" val="1743380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3C78B-6C81-F2CD-090C-DDF3959D5A7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62C7C24-FB6F-81AC-8193-244D5D8A65BF}"/>
              </a:ext>
            </a:extLst>
          </p:cNvPr>
          <p:cNvSpPr>
            <a:spLocks noGrp="1"/>
          </p:cNvSpPr>
          <p:nvPr>
            <p:ph type="title"/>
          </p:nvPr>
        </p:nvSpPr>
        <p:spPr>
          <a:xfrm>
            <a:off x="249382" y="484909"/>
            <a:ext cx="6400229" cy="762000"/>
          </a:xfrm>
        </p:spPr>
        <p:txBody>
          <a:bodyPr/>
          <a:lstStyle/>
          <a:p>
            <a:pPr algn="ctr"/>
            <a:br>
              <a:rPr lang="en-US" sz="2800" dirty="0">
                <a:latin typeface="Bookman Old Style" panose="02050604050505020204" pitchFamily="18" charset="0"/>
              </a:rPr>
            </a:br>
            <a:r>
              <a:rPr lang="en-US" sz="2800" dirty="0">
                <a:latin typeface="Bookman Old Style" panose="02050604050505020204" pitchFamily="18" charset="0"/>
              </a:rPr>
              <a:t>Public Works – Streets Dept.</a:t>
            </a:r>
            <a:br>
              <a:rPr lang="en-US" sz="2800" dirty="0">
                <a:latin typeface="Bookman Old Style" panose="02050604050505020204" pitchFamily="18" charset="0"/>
              </a:rPr>
            </a:br>
            <a:endParaRPr lang="en-US" dirty="0">
              <a:latin typeface="Bookman Old Style" panose="02050604050505020204" pitchFamily="18" charset="0"/>
            </a:endParaRPr>
          </a:p>
        </p:txBody>
      </p:sp>
      <p:sp>
        <p:nvSpPr>
          <p:cNvPr id="5" name="Content Placeholder 4">
            <a:extLst>
              <a:ext uri="{FF2B5EF4-FFF2-40B4-BE49-F238E27FC236}">
                <a16:creationId xmlns:a16="http://schemas.microsoft.com/office/drawing/2014/main" id="{FA35EB26-06B5-965B-ECD5-3AA94E313E1B}"/>
              </a:ext>
            </a:extLst>
          </p:cNvPr>
          <p:cNvSpPr>
            <a:spLocks noGrp="1"/>
          </p:cNvSpPr>
          <p:nvPr>
            <p:ph sz="quarter" idx="13"/>
          </p:nvPr>
        </p:nvSpPr>
        <p:spPr>
          <a:xfrm>
            <a:off x="249382" y="1400175"/>
            <a:ext cx="3215327" cy="6787861"/>
          </a:xfrm>
        </p:spPr>
        <p:txBody>
          <a:bodyPr>
            <a:normAutofit fontScale="85000" lnSpcReduction="20000"/>
          </a:bodyPr>
          <a:lstStyle/>
          <a:p>
            <a:pPr marL="0" indent="0">
              <a:buNone/>
            </a:pPr>
            <a:r>
              <a:rPr lang="en-US" sz="1400" b="1" cap="none" dirty="0">
                <a:latin typeface="Bookman Old Style" panose="02050604050505020204" pitchFamily="18" charset="0"/>
              </a:rPr>
              <a:t>Wastewater Collections</a:t>
            </a:r>
          </a:p>
          <a:p>
            <a:r>
              <a:rPr lang="en-US" sz="1360" cap="none" dirty="0">
                <a:latin typeface="Bookman Old Style" panose="02050604050505020204" pitchFamily="18" charset="0"/>
              </a:rPr>
              <a:t>100’ of 6” PVC sewer main-West 2nd Street/Osbun &amp; Horton</a:t>
            </a:r>
          </a:p>
          <a:p>
            <a:r>
              <a:rPr lang="en-US" sz="1360" cap="none" dirty="0">
                <a:latin typeface="Bookman Old Style" panose="02050604050505020204" pitchFamily="18" charset="0"/>
              </a:rPr>
              <a:t>New sanitary tap-10 N National</a:t>
            </a:r>
          </a:p>
          <a:p>
            <a:r>
              <a:rPr lang="en-US" sz="1360" cap="none" dirty="0">
                <a:latin typeface="Bookman Old Style" panose="02050604050505020204" pitchFamily="18" charset="0"/>
              </a:rPr>
              <a:t>Charles Street Lift Station replacement</a:t>
            </a:r>
          </a:p>
          <a:p>
            <a:r>
              <a:rPr lang="en-US" sz="1360" cap="none" dirty="0">
                <a:latin typeface="Bookman Old Style" panose="02050604050505020204" pitchFamily="18" charset="0"/>
              </a:rPr>
              <a:t>Heylman Lift Station renewal with new pumps and control panel</a:t>
            </a:r>
          </a:p>
          <a:p>
            <a:r>
              <a:rPr lang="en-US" sz="1360" cap="none" dirty="0">
                <a:latin typeface="Bookman Old Style" panose="02050604050505020204" pitchFamily="18" charset="0"/>
              </a:rPr>
              <a:t>Lake Lift Station series of repairs and replacements</a:t>
            </a:r>
          </a:p>
          <a:p>
            <a:r>
              <a:rPr lang="en-US" sz="1360" cap="none" dirty="0">
                <a:latin typeface="Bookman Old Style" panose="02050604050505020204" pitchFamily="18" charset="0"/>
              </a:rPr>
              <a:t>Industrial Park Lift Station controller replacement</a:t>
            </a:r>
          </a:p>
          <a:p>
            <a:r>
              <a:rPr lang="en-US" sz="1360" cap="none" dirty="0">
                <a:latin typeface="Bookman Old Style" panose="02050604050505020204" pitchFamily="18" charset="0"/>
              </a:rPr>
              <a:t>8” main repair at 1714 Eddy (spot repair)</a:t>
            </a:r>
          </a:p>
          <a:p>
            <a:r>
              <a:rPr lang="en-US" sz="1360" cap="none" dirty="0">
                <a:latin typeface="Bookman Old Style" panose="02050604050505020204" pitchFamily="18" charset="0"/>
              </a:rPr>
              <a:t>8” main repair at 1716 Eddy (spot repair)</a:t>
            </a:r>
          </a:p>
          <a:p>
            <a:r>
              <a:rPr lang="en-US" sz="1360" cap="none" dirty="0">
                <a:latin typeface="Bookman Old Style" panose="02050604050505020204" pitchFamily="18" charset="0"/>
              </a:rPr>
              <a:t>8” main repair  at 601 Osbun (spot repair)</a:t>
            </a:r>
          </a:p>
          <a:p>
            <a:r>
              <a:rPr lang="en-US" sz="1360" cap="none" dirty="0">
                <a:latin typeface="Bookman Old Style" panose="02050604050505020204" pitchFamily="18" charset="0"/>
              </a:rPr>
              <a:t>8” main repair at 701 W. 8</a:t>
            </a:r>
            <a:r>
              <a:rPr lang="en-US" sz="1360" cap="none" baseline="30000" dirty="0">
                <a:latin typeface="Bookman Old Style" panose="02050604050505020204" pitchFamily="18" charset="0"/>
              </a:rPr>
              <a:t>th</a:t>
            </a:r>
            <a:r>
              <a:rPr lang="en-US" sz="1360" cap="none" dirty="0">
                <a:latin typeface="Bookman Old Style" panose="02050604050505020204" pitchFamily="18" charset="0"/>
              </a:rPr>
              <a:t> (spot repairs x 2)</a:t>
            </a:r>
          </a:p>
          <a:p>
            <a:r>
              <a:rPr lang="en-US" sz="1360" cap="none" dirty="0">
                <a:latin typeface="Bookman Old Style" panose="02050604050505020204" pitchFamily="18" charset="0"/>
              </a:rPr>
              <a:t>Flushing Calls – 40</a:t>
            </a:r>
          </a:p>
          <a:p>
            <a:r>
              <a:rPr lang="en-US" sz="1360" cap="none" dirty="0">
                <a:latin typeface="Bookman Old Style" panose="02050604050505020204" pitchFamily="18" charset="0"/>
              </a:rPr>
              <a:t>I and I Identifications-various areas</a:t>
            </a:r>
          </a:p>
          <a:p>
            <a:r>
              <a:rPr lang="en-US" sz="1360" cap="none" dirty="0">
                <a:latin typeface="Bookman Old Style" panose="02050604050505020204" pitchFamily="18" charset="0"/>
              </a:rPr>
              <a:t>CCTV of Sanitary Sewer Mains - 12</a:t>
            </a:r>
          </a:p>
          <a:p>
            <a:pPr marL="0" indent="0">
              <a:buNone/>
            </a:pPr>
            <a:endParaRPr lang="en-US" sz="1360" cap="none" dirty="0">
              <a:latin typeface="Bookman Old Style" panose="02050604050505020204" pitchFamily="18" charset="0"/>
            </a:endParaRPr>
          </a:p>
          <a:p>
            <a:pPr marL="365760" lvl="1" indent="0">
              <a:buNone/>
            </a:pPr>
            <a:endParaRPr lang="en-US" sz="1200" cap="none" baseline="30000" dirty="0">
              <a:latin typeface="Bookman Old Style" panose="02050604050505020204" pitchFamily="18" charset="0"/>
            </a:endParaRPr>
          </a:p>
          <a:p>
            <a:pPr lvl="1"/>
            <a:endParaRPr lang="en-US" sz="1200" cap="none" baseline="30000" dirty="0">
              <a:latin typeface="Bookman Old Style" panose="02050604050505020204" pitchFamily="18" charset="0"/>
            </a:endParaRPr>
          </a:p>
          <a:p>
            <a:pPr marL="365760" lvl="1" indent="0">
              <a:buNone/>
            </a:pPr>
            <a:endParaRPr lang="en-US" sz="1360" baseline="30000" dirty="0">
              <a:latin typeface="Bookman Old Style" panose="02050604050505020204" pitchFamily="18" charset="0"/>
            </a:endParaRPr>
          </a:p>
          <a:p>
            <a:pPr lvl="1"/>
            <a:endParaRPr lang="en-US" sz="1200" baseline="30000" dirty="0">
              <a:latin typeface="Bookman Old Style" panose="02050604050505020204" pitchFamily="18" charset="0"/>
            </a:endParaRPr>
          </a:p>
          <a:p>
            <a:pPr marL="365760" lvl="1" indent="0">
              <a:buNone/>
            </a:pPr>
            <a:r>
              <a:rPr lang="en-US" sz="1360" baseline="30000" dirty="0">
                <a:latin typeface="Bookman Old Style" panose="02050604050505020204" pitchFamily="18" charset="0"/>
              </a:rPr>
              <a:t>   </a:t>
            </a:r>
          </a:p>
          <a:p>
            <a:pPr lvl="1"/>
            <a:endParaRPr lang="en-US" sz="1200" baseline="30000" dirty="0">
              <a:latin typeface="Bookman Old Style" panose="02050604050505020204" pitchFamily="18" charset="0"/>
            </a:endParaRPr>
          </a:p>
          <a:p>
            <a:pPr marL="365760" lvl="1" indent="0">
              <a:buNone/>
            </a:pPr>
            <a:endParaRPr lang="en-US" sz="1360" dirty="0">
              <a:latin typeface="Bookman Old Style" panose="02050604050505020204" pitchFamily="18" charset="0"/>
            </a:endParaRPr>
          </a:p>
          <a:p>
            <a:pPr lvl="1"/>
            <a:endParaRPr lang="en-US" sz="1200" dirty="0">
              <a:latin typeface="Bookman Old Style" panose="02050604050505020204" pitchFamily="18" charset="0"/>
            </a:endParaRPr>
          </a:p>
          <a:p>
            <a:pPr marL="365760" lvl="1" indent="0">
              <a:buNone/>
            </a:pPr>
            <a:endParaRPr lang="en-US" sz="1200" dirty="0">
              <a:latin typeface="Bookman Old Style" panose="02050604050505020204" pitchFamily="18" charset="0"/>
            </a:endParaRPr>
          </a:p>
        </p:txBody>
      </p:sp>
      <p:sp>
        <p:nvSpPr>
          <p:cNvPr id="6" name="Content Placeholder 5">
            <a:extLst>
              <a:ext uri="{FF2B5EF4-FFF2-40B4-BE49-F238E27FC236}">
                <a16:creationId xmlns:a16="http://schemas.microsoft.com/office/drawing/2014/main" id="{956ED1E4-1D1E-4547-0134-030BDDFE8DDF}"/>
              </a:ext>
            </a:extLst>
          </p:cNvPr>
          <p:cNvSpPr>
            <a:spLocks noGrp="1"/>
          </p:cNvSpPr>
          <p:nvPr>
            <p:ph sz="quarter" idx="14"/>
          </p:nvPr>
        </p:nvSpPr>
        <p:spPr>
          <a:xfrm>
            <a:off x="3596383" y="1400175"/>
            <a:ext cx="3051923" cy="6787861"/>
          </a:xfrm>
        </p:spPr>
        <p:txBody>
          <a:bodyPr>
            <a:normAutofit/>
          </a:bodyPr>
          <a:lstStyle/>
          <a:p>
            <a:pPr marL="0" indent="0">
              <a:buNone/>
            </a:pPr>
            <a:r>
              <a:rPr lang="en-US" sz="1200" b="1" cap="none" dirty="0">
                <a:latin typeface="Bookman Old Style" panose="02050604050505020204" pitchFamily="18" charset="0"/>
              </a:rPr>
              <a:t>Parks Department</a:t>
            </a:r>
          </a:p>
          <a:p>
            <a:r>
              <a:rPr lang="en-US" sz="1200" cap="none" dirty="0">
                <a:latin typeface="Bookman Old Style" panose="02050604050505020204" pitchFamily="18" charset="0"/>
              </a:rPr>
              <a:t>Shelter House 3 repairs</a:t>
            </a:r>
          </a:p>
          <a:p>
            <a:r>
              <a:rPr lang="en-US" sz="1200" cap="none" dirty="0">
                <a:latin typeface="Bookman Old Style" panose="02050604050505020204" pitchFamily="18" charset="0"/>
              </a:rPr>
              <a:t>Nelson Park bridge replacement</a:t>
            </a:r>
          </a:p>
          <a:p>
            <a:r>
              <a:rPr lang="en-US" sz="1200" cap="none" dirty="0">
                <a:latin typeface="Bookman Old Style" panose="02050604050505020204" pitchFamily="18" charset="0"/>
              </a:rPr>
              <a:t>Nelson Park playground surface replacement (fall protection)</a:t>
            </a:r>
          </a:p>
          <a:p>
            <a:r>
              <a:rPr lang="en-US" sz="1200" cap="none" dirty="0">
                <a:latin typeface="Bookman Old Style" panose="02050604050505020204" pitchFamily="18" charset="0"/>
              </a:rPr>
              <a:t>3</a:t>
            </a:r>
            <a:r>
              <a:rPr lang="en-US" sz="1200" cap="none" baseline="30000" dirty="0">
                <a:latin typeface="Bookman Old Style" panose="02050604050505020204" pitchFamily="18" charset="0"/>
              </a:rPr>
              <a:t>rd</a:t>
            </a:r>
            <a:r>
              <a:rPr lang="en-US" sz="1200" cap="none" dirty="0">
                <a:latin typeface="Bookman Old Style" panose="02050604050505020204" pitchFamily="18" charset="0"/>
              </a:rPr>
              <a:t> Street Park playground replacement</a:t>
            </a:r>
          </a:p>
          <a:p>
            <a:r>
              <a:rPr lang="en-US" sz="1200" cap="none" dirty="0">
                <a:latin typeface="Bookman Old Style" panose="02050604050505020204" pitchFamily="18" charset="0"/>
              </a:rPr>
              <a:t>Bridges at Gunn Park replacement</a:t>
            </a:r>
          </a:p>
          <a:p>
            <a:r>
              <a:rPr lang="en-US" sz="1200" cap="none" dirty="0">
                <a:latin typeface="Bookman Old Style" panose="02050604050505020204" pitchFamily="18" charset="0"/>
              </a:rPr>
              <a:t>18 additional Frisbee Golf nets at Gunn Park</a:t>
            </a:r>
          </a:p>
          <a:p>
            <a:r>
              <a:rPr lang="en-US" sz="1200" cap="none" dirty="0">
                <a:latin typeface="Bookman Old Style" panose="02050604050505020204" pitchFamily="18" charset="0"/>
              </a:rPr>
              <a:t>Online reservation system for campsites and shelter houses</a:t>
            </a:r>
          </a:p>
          <a:p>
            <a:pPr marL="0" indent="0">
              <a:buNone/>
            </a:pPr>
            <a:r>
              <a:rPr lang="en-US" sz="1200" b="1" cap="none" dirty="0">
                <a:latin typeface="Bookman Old Style" panose="02050604050505020204" pitchFamily="18" charset="0"/>
              </a:rPr>
              <a:t>Airport/Lake/Rock Creek</a:t>
            </a:r>
          </a:p>
          <a:p>
            <a:r>
              <a:rPr lang="en-US" sz="1200" cap="none" dirty="0">
                <a:latin typeface="Bookman Old Style" panose="02050604050505020204" pitchFamily="18" charset="0"/>
              </a:rPr>
              <a:t>Replaced power poles (airport)</a:t>
            </a:r>
          </a:p>
          <a:p>
            <a:r>
              <a:rPr lang="en-US" sz="1200" cap="none" dirty="0">
                <a:latin typeface="Bookman Old Style" panose="02050604050505020204" pitchFamily="18" charset="0"/>
              </a:rPr>
              <a:t>Runway light grant (airport)</a:t>
            </a:r>
          </a:p>
          <a:p>
            <a:r>
              <a:rPr lang="en-US" sz="1200" cap="none" dirty="0">
                <a:latin typeface="Bookman Old Style" panose="02050604050505020204" pitchFamily="18" charset="0"/>
              </a:rPr>
              <a:t>Revamped plumbing at rearing pond, producing a 110% return on fish harvest (Lake)</a:t>
            </a:r>
          </a:p>
          <a:p>
            <a:r>
              <a:rPr lang="en-US" sz="1200" cap="none" dirty="0">
                <a:latin typeface="Bookman Old Style" panose="02050604050505020204" pitchFamily="18" charset="0"/>
              </a:rPr>
              <a:t>Dam clean up (Rock Creek)</a:t>
            </a:r>
          </a:p>
          <a:p>
            <a:endParaRPr lang="en-US" sz="1200" cap="none" dirty="0">
              <a:latin typeface="Bookman Old Style" panose="02050604050505020204" pitchFamily="18" charset="0"/>
            </a:endParaRPr>
          </a:p>
          <a:p>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1348855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91BAC-0259-70C2-EC8D-C173520225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1F38C6C-6637-EF76-EC7A-A50354982BC0}"/>
              </a:ext>
            </a:extLst>
          </p:cNvPr>
          <p:cNvSpPr>
            <a:spLocks noGrp="1"/>
          </p:cNvSpPr>
          <p:nvPr>
            <p:ph type="title"/>
          </p:nvPr>
        </p:nvSpPr>
        <p:spPr>
          <a:xfrm>
            <a:off x="249382" y="512617"/>
            <a:ext cx="6400229" cy="887557"/>
          </a:xfrm>
        </p:spPr>
        <p:txBody>
          <a:bodyPr/>
          <a:lstStyle/>
          <a:p>
            <a:pPr algn="ctr"/>
            <a:r>
              <a:rPr lang="en-US" sz="2800" dirty="0">
                <a:latin typeface="Bookman Old Style" panose="02050604050505020204" pitchFamily="18" charset="0"/>
              </a:rPr>
              <a:t>Water/Wastewater plants</a:t>
            </a:r>
            <a:br>
              <a:rPr lang="en-US" sz="2800" dirty="0">
                <a:latin typeface="Bookman Old Style" panose="02050604050505020204" pitchFamily="18" charset="0"/>
              </a:rPr>
            </a:br>
            <a:endParaRPr lang="en-US" dirty="0">
              <a:latin typeface="Bookman Old Style" panose="02050604050505020204" pitchFamily="18" charset="0"/>
            </a:endParaRPr>
          </a:p>
        </p:txBody>
      </p:sp>
      <p:sp>
        <p:nvSpPr>
          <p:cNvPr id="5" name="Content Placeholder 4">
            <a:extLst>
              <a:ext uri="{FF2B5EF4-FFF2-40B4-BE49-F238E27FC236}">
                <a16:creationId xmlns:a16="http://schemas.microsoft.com/office/drawing/2014/main" id="{287BA157-0698-83BD-A495-03D12177968D}"/>
              </a:ext>
            </a:extLst>
          </p:cNvPr>
          <p:cNvSpPr>
            <a:spLocks noGrp="1"/>
          </p:cNvSpPr>
          <p:nvPr>
            <p:ph sz="quarter" idx="13"/>
          </p:nvPr>
        </p:nvSpPr>
        <p:spPr>
          <a:xfrm>
            <a:off x="249382" y="1400175"/>
            <a:ext cx="3215327" cy="7494443"/>
          </a:xfrm>
        </p:spPr>
        <p:txBody>
          <a:bodyPr>
            <a:normAutofit fontScale="70000" lnSpcReduction="20000"/>
          </a:bodyPr>
          <a:lstStyle/>
          <a:p>
            <a:pPr marL="0" indent="0">
              <a:buNone/>
            </a:pPr>
            <a:r>
              <a:rPr lang="en-US" sz="1900" b="1" cap="none" dirty="0">
                <a:latin typeface="Bookman Old Style" panose="02050604050505020204" pitchFamily="18" charset="0"/>
              </a:rPr>
              <a:t>Water Plant</a:t>
            </a:r>
          </a:p>
          <a:p>
            <a:r>
              <a:rPr lang="en-US" sz="1700" cap="none" dirty="0">
                <a:latin typeface="Bookman Old Style" panose="02050604050505020204" pitchFamily="18" charset="0"/>
              </a:rPr>
              <a:t>Rebuilt coil injector for River Intake</a:t>
            </a:r>
          </a:p>
          <a:p>
            <a:r>
              <a:rPr lang="en-US" sz="1700" cap="none" dirty="0">
                <a:latin typeface="Bookman Old Style" panose="02050604050505020204" pitchFamily="18" charset="0"/>
              </a:rPr>
              <a:t>Replaced sodium permanganate tank and installed containment </a:t>
            </a:r>
          </a:p>
          <a:p>
            <a:r>
              <a:rPr lang="en-US" sz="1700" cap="none" dirty="0">
                <a:latin typeface="Bookman Old Style" panose="02050604050505020204" pitchFamily="18" charset="0"/>
              </a:rPr>
              <a:t>Serviced sump pump at River Intake</a:t>
            </a:r>
          </a:p>
          <a:p>
            <a:r>
              <a:rPr lang="en-US" sz="1700" cap="none" dirty="0">
                <a:latin typeface="Bookman Old Style" panose="02050604050505020204" pitchFamily="18" charset="0"/>
              </a:rPr>
              <a:t>Install new Hydro chlorine analyzer at High Service chlorine effluent</a:t>
            </a:r>
          </a:p>
          <a:p>
            <a:r>
              <a:rPr lang="en-US" sz="1700" cap="none" dirty="0">
                <a:latin typeface="Bookman Old Style" panose="02050604050505020204" pitchFamily="18" charset="0"/>
              </a:rPr>
              <a:t>Replaced bearings in contact basin 1</a:t>
            </a:r>
          </a:p>
          <a:p>
            <a:r>
              <a:rPr lang="en-US" sz="1700" cap="none" dirty="0">
                <a:latin typeface="Bookman Old Style" panose="02050604050505020204" pitchFamily="18" charset="0"/>
              </a:rPr>
              <a:t>Drained and cleaned contact basin 2</a:t>
            </a:r>
          </a:p>
          <a:p>
            <a:r>
              <a:rPr lang="en-US" sz="1700" cap="none" dirty="0">
                <a:latin typeface="Bookman Old Style" panose="02050604050505020204" pitchFamily="18" charset="0"/>
              </a:rPr>
              <a:t>Installed new double walled 1000-gallonliquid ammonia tank and integrated it into Scada system</a:t>
            </a:r>
          </a:p>
          <a:p>
            <a:r>
              <a:rPr lang="en-US" sz="1700" cap="none" dirty="0">
                <a:latin typeface="Bookman Old Style" panose="02050604050505020204" pitchFamily="18" charset="0"/>
              </a:rPr>
              <a:t>Replaced both contact basin doors</a:t>
            </a:r>
          </a:p>
          <a:p>
            <a:r>
              <a:rPr lang="en-US" sz="1700" cap="none" dirty="0">
                <a:latin typeface="Bookman Old Style" panose="02050604050505020204" pitchFamily="18" charset="0"/>
              </a:rPr>
              <a:t>Replaced all electric wiring conduit to contact basin 2</a:t>
            </a:r>
          </a:p>
          <a:p>
            <a:r>
              <a:rPr lang="en-US" sz="1700" cap="none" dirty="0">
                <a:latin typeface="Bookman Old Style" panose="02050604050505020204" pitchFamily="18" charset="0"/>
              </a:rPr>
              <a:t>Replaced batteries in college booster generator</a:t>
            </a:r>
          </a:p>
          <a:p>
            <a:r>
              <a:rPr lang="en-US" sz="1700" cap="none" dirty="0">
                <a:latin typeface="Bookman Old Style" panose="02050604050505020204" pitchFamily="18" charset="0"/>
              </a:rPr>
              <a:t>Replace venturi tube ozone injection train</a:t>
            </a:r>
          </a:p>
          <a:p>
            <a:r>
              <a:rPr lang="en-US" sz="1700" cap="none" dirty="0">
                <a:latin typeface="Bookman Old Style" panose="02050604050505020204" pitchFamily="18" charset="0"/>
              </a:rPr>
              <a:t>Replace electric pole and boxes at the East Tower</a:t>
            </a:r>
          </a:p>
          <a:p>
            <a:r>
              <a:rPr lang="en-US" sz="1700" cap="none" dirty="0">
                <a:latin typeface="Bookman Old Style" panose="02050604050505020204" pitchFamily="18" charset="0"/>
              </a:rPr>
              <a:t>Rebuilt gas valves in both generators</a:t>
            </a:r>
          </a:p>
          <a:p>
            <a:r>
              <a:rPr lang="en-US" sz="1700" cap="none" dirty="0">
                <a:latin typeface="Bookman Old Style" panose="02050604050505020204" pitchFamily="18" charset="0"/>
              </a:rPr>
              <a:t>Held off opening Cedar Creek until August, it is usually much sooner</a:t>
            </a:r>
          </a:p>
          <a:p>
            <a:r>
              <a:rPr lang="en-US" sz="1700" cap="none" dirty="0">
                <a:latin typeface="Bookman Old Style" panose="02050604050505020204" pitchFamily="18" charset="0"/>
              </a:rPr>
              <a:t>Rock Creek valve opened in October 2025</a:t>
            </a:r>
          </a:p>
          <a:p>
            <a:endParaRPr lang="en-US" sz="1200" cap="none" dirty="0">
              <a:latin typeface="Bookman Old Style" panose="02050604050505020204" pitchFamily="18" charset="0"/>
            </a:endParaRPr>
          </a:p>
          <a:p>
            <a:pPr marL="365760" lvl="1" indent="0">
              <a:buNone/>
            </a:pPr>
            <a:endParaRPr lang="en-US" sz="1200" cap="none" baseline="30000" dirty="0">
              <a:latin typeface="Bookman Old Style" panose="02050604050505020204" pitchFamily="18" charset="0"/>
            </a:endParaRPr>
          </a:p>
          <a:p>
            <a:pPr lvl="1"/>
            <a:endParaRPr lang="en-US" sz="1200" cap="none" baseline="30000" dirty="0">
              <a:latin typeface="Bookman Old Style" panose="02050604050505020204" pitchFamily="18" charset="0"/>
            </a:endParaRPr>
          </a:p>
          <a:p>
            <a:pPr marL="365760" lvl="1" indent="0">
              <a:buNone/>
            </a:pPr>
            <a:endParaRPr lang="en-US" sz="1360" baseline="30000" dirty="0">
              <a:latin typeface="Bookman Old Style" panose="02050604050505020204" pitchFamily="18" charset="0"/>
            </a:endParaRPr>
          </a:p>
          <a:p>
            <a:pPr lvl="1"/>
            <a:endParaRPr lang="en-US" sz="1200" baseline="30000" dirty="0">
              <a:latin typeface="Bookman Old Style" panose="02050604050505020204" pitchFamily="18" charset="0"/>
            </a:endParaRPr>
          </a:p>
          <a:p>
            <a:pPr marL="365760" lvl="1" indent="0">
              <a:buNone/>
            </a:pPr>
            <a:r>
              <a:rPr lang="en-US" sz="1360" baseline="30000" dirty="0">
                <a:latin typeface="Bookman Old Style" panose="02050604050505020204" pitchFamily="18" charset="0"/>
              </a:rPr>
              <a:t>   </a:t>
            </a:r>
          </a:p>
          <a:p>
            <a:pPr lvl="1"/>
            <a:endParaRPr lang="en-US" sz="1200" baseline="30000" dirty="0">
              <a:latin typeface="Bookman Old Style" panose="02050604050505020204" pitchFamily="18" charset="0"/>
            </a:endParaRPr>
          </a:p>
          <a:p>
            <a:pPr marL="365760" lvl="1" indent="0">
              <a:buNone/>
            </a:pPr>
            <a:endParaRPr lang="en-US" sz="1360" dirty="0">
              <a:latin typeface="Bookman Old Style" panose="02050604050505020204" pitchFamily="18" charset="0"/>
            </a:endParaRPr>
          </a:p>
          <a:p>
            <a:pPr lvl="1"/>
            <a:endParaRPr lang="en-US" sz="1200" dirty="0">
              <a:latin typeface="Bookman Old Style" panose="02050604050505020204" pitchFamily="18" charset="0"/>
            </a:endParaRPr>
          </a:p>
          <a:p>
            <a:pPr marL="365760" lvl="1" indent="0">
              <a:buNone/>
            </a:pPr>
            <a:endParaRPr lang="en-US" sz="1200" dirty="0">
              <a:latin typeface="Bookman Old Style" panose="02050604050505020204" pitchFamily="18" charset="0"/>
            </a:endParaRPr>
          </a:p>
        </p:txBody>
      </p:sp>
      <p:sp>
        <p:nvSpPr>
          <p:cNvPr id="6" name="Content Placeholder 5">
            <a:extLst>
              <a:ext uri="{FF2B5EF4-FFF2-40B4-BE49-F238E27FC236}">
                <a16:creationId xmlns:a16="http://schemas.microsoft.com/office/drawing/2014/main" id="{AFEE744E-EED4-BA30-E6C0-F50D8AC9D628}"/>
              </a:ext>
            </a:extLst>
          </p:cNvPr>
          <p:cNvSpPr>
            <a:spLocks noGrp="1"/>
          </p:cNvSpPr>
          <p:nvPr>
            <p:ph sz="quarter" idx="14"/>
          </p:nvPr>
        </p:nvSpPr>
        <p:spPr>
          <a:xfrm>
            <a:off x="3596383" y="1400175"/>
            <a:ext cx="3051923" cy="6787861"/>
          </a:xfrm>
        </p:spPr>
        <p:txBody>
          <a:bodyPr>
            <a:normAutofit/>
          </a:bodyPr>
          <a:lstStyle/>
          <a:p>
            <a:pPr marL="0" indent="0">
              <a:buNone/>
            </a:pPr>
            <a:r>
              <a:rPr lang="en-US" sz="1200" b="1" cap="none" dirty="0">
                <a:latin typeface="Bookman Old Style" panose="02050604050505020204" pitchFamily="18" charset="0"/>
              </a:rPr>
              <a:t>Wastewater Plant</a:t>
            </a:r>
          </a:p>
          <a:p>
            <a:r>
              <a:rPr lang="en-US" sz="1200" cap="none" dirty="0">
                <a:latin typeface="Bookman Old Style" panose="02050604050505020204" pitchFamily="18" charset="0"/>
              </a:rPr>
              <a:t>Davis Lift Station project – Completed engineering and bid accepted. Will go out for bond in 2026</a:t>
            </a:r>
          </a:p>
          <a:p>
            <a:r>
              <a:rPr lang="en-US" sz="1200" cap="none" dirty="0">
                <a:latin typeface="Bookman Old Style" panose="02050604050505020204" pitchFamily="18" charset="0"/>
              </a:rPr>
              <a:t>Davis Pump 2-Fully rebuilt and reinstalled Alliance Pump to restore performance and reliability</a:t>
            </a:r>
          </a:p>
          <a:p>
            <a:r>
              <a:rPr lang="en-US" sz="1200" cap="none" dirty="0">
                <a:latin typeface="Bookman Old Style" panose="02050604050505020204" pitchFamily="18" charset="0"/>
              </a:rPr>
              <a:t>Installed two new floating mixers through EPEC</a:t>
            </a:r>
          </a:p>
          <a:p>
            <a:r>
              <a:rPr lang="en-US" sz="1200" cap="none" dirty="0">
                <a:latin typeface="Bookman Old Style" panose="02050604050505020204" pitchFamily="18" charset="0"/>
              </a:rPr>
              <a:t>Lagoon rehabilitation – Continued partnership with AMS and ADM to recover lagoon #1</a:t>
            </a:r>
          </a:p>
          <a:p>
            <a:r>
              <a:rPr lang="en-US" sz="1200" cap="none" dirty="0">
                <a:latin typeface="Bookman Old Style" panose="02050604050505020204" pitchFamily="18" charset="0"/>
              </a:rPr>
              <a:t>Gallons Treated: 900,329,000</a:t>
            </a:r>
          </a:p>
          <a:p>
            <a:r>
              <a:rPr lang="en-US" sz="1200" cap="none" dirty="0">
                <a:latin typeface="Bookman Old Style" panose="02050604050505020204" pitchFamily="18" charset="0"/>
              </a:rPr>
              <a:t>Work Orders Completed: 1084</a:t>
            </a:r>
          </a:p>
          <a:p>
            <a:r>
              <a:rPr lang="en-US" sz="1200" cap="none" dirty="0">
                <a:latin typeface="Bookman Old Style" panose="02050604050505020204" pitchFamily="18" charset="0"/>
              </a:rPr>
              <a:t>ADM Loads: 548</a:t>
            </a:r>
          </a:p>
          <a:p>
            <a:r>
              <a:rPr lang="en-US" sz="1200" cap="none" dirty="0">
                <a:latin typeface="Bookman Old Style" panose="02050604050505020204" pitchFamily="18" charset="0"/>
              </a:rPr>
              <a:t>Samples taken to PACE: 48</a:t>
            </a:r>
          </a:p>
          <a:p>
            <a:r>
              <a:rPr lang="en-US" sz="1200" cap="none" dirty="0">
                <a:latin typeface="Bookman Old Style" panose="02050604050505020204" pitchFamily="18" charset="0"/>
              </a:rPr>
              <a:t>ADM Samples take to PACE: 18</a:t>
            </a:r>
          </a:p>
          <a:p>
            <a:r>
              <a:rPr lang="en-US" sz="1200" cap="none" dirty="0">
                <a:latin typeface="Bookman Old Style" panose="02050604050505020204" pitchFamily="18" charset="0"/>
              </a:rPr>
              <a:t>Ammonia/Nitrate test taken: 205</a:t>
            </a:r>
          </a:p>
          <a:p>
            <a:r>
              <a:rPr lang="en-US" sz="1200" cap="none" dirty="0">
                <a:latin typeface="Bookman Old Style" panose="02050604050505020204" pitchFamily="18" charset="0"/>
              </a:rPr>
              <a:t>Settle-O-Meter teste conducted: 205</a:t>
            </a:r>
          </a:p>
          <a:p>
            <a:r>
              <a:rPr lang="en-US" sz="1200" cap="none" dirty="0">
                <a:latin typeface="Bookman Old Style" panose="02050604050505020204" pitchFamily="18" charset="0"/>
              </a:rPr>
              <a:t>MLSS tests: 291</a:t>
            </a:r>
          </a:p>
          <a:p>
            <a:r>
              <a:rPr lang="en-US" sz="1200" cap="none" dirty="0">
                <a:latin typeface="Bookman Old Style" panose="02050604050505020204" pitchFamily="18" charset="0"/>
              </a:rPr>
              <a:t>Solid Cooks tests: 29</a:t>
            </a:r>
          </a:p>
          <a:p>
            <a:endParaRPr lang="en-US" sz="1200" cap="none" dirty="0">
              <a:latin typeface="Bookman Old Style" panose="02050604050505020204" pitchFamily="18" charset="0"/>
            </a:endParaRPr>
          </a:p>
          <a:p>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1310223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027017-E511-8A88-6310-511C982AC2B7}"/>
              </a:ext>
            </a:extLst>
          </p:cNvPr>
          <p:cNvSpPr>
            <a:spLocks noGrp="1"/>
          </p:cNvSpPr>
          <p:nvPr>
            <p:ph type="title"/>
          </p:nvPr>
        </p:nvSpPr>
        <p:spPr>
          <a:xfrm>
            <a:off x="180109" y="110837"/>
            <a:ext cx="6723611" cy="1025236"/>
          </a:xfrm>
        </p:spPr>
        <p:txBody>
          <a:bodyPr/>
          <a:lstStyle/>
          <a:p>
            <a:pPr algn="ctr"/>
            <a:r>
              <a:rPr lang="en-US" sz="2800" dirty="0">
                <a:latin typeface="Bookman Old Style" panose="02050604050505020204" pitchFamily="18" charset="0"/>
              </a:rPr>
              <a:t>Business Development/Housing/Grants</a:t>
            </a:r>
          </a:p>
        </p:txBody>
      </p:sp>
      <p:sp>
        <p:nvSpPr>
          <p:cNvPr id="7" name="Content Placeholder 6">
            <a:extLst>
              <a:ext uri="{FF2B5EF4-FFF2-40B4-BE49-F238E27FC236}">
                <a16:creationId xmlns:a16="http://schemas.microsoft.com/office/drawing/2014/main" id="{6DF80443-5250-47E1-FAB5-2C6F4C308A02}"/>
              </a:ext>
            </a:extLst>
          </p:cNvPr>
          <p:cNvSpPr>
            <a:spLocks noGrp="1"/>
          </p:cNvSpPr>
          <p:nvPr>
            <p:ph sz="quarter" idx="13"/>
          </p:nvPr>
        </p:nvSpPr>
        <p:spPr>
          <a:xfrm>
            <a:off x="411480" y="1136073"/>
            <a:ext cx="3053229" cy="7495309"/>
          </a:xfrm>
        </p:spPr>
        <p:txBody>
          <a:bodyPr>
            <a:normAutofit/>
          </a:bodyPr>
          <a:lstStyle/>
          <a:p>
            <a:pPr marL="0" indent="0">
              <a:buNone/>
            </a:pPr>
            <a:r>
              <a:rPr lang="en-US" sz="1200" b="1" cap="none" dirty="0">
                <a:latin typeface="Bookman Old Style" panose="02050604050505020204" pitchFamily="18" charset="0"/>
              </a:rPr>
              <a:t>Business Development</a:t>
            </a:r>
          </a:p>
          <a:p>
            <a:r>
              <a:rPr lang="en-US" sz="1200" cap="none" dirty="0">
                <a:latin typeface="Bookman Old Style" panose="02050604050505020204" pitchFamily="18" charset="0"/>
              </a:rPr>
              <a:t>24 “New” businesses have started in Fort Scott</a:t>
            </a:r>
          </a:p>
          <a:p>
            <a:r>
              <a:rPr lang="en-US" sz="1200" cap="none" dirty="0">
                <a:latin typeface="Bookman Old Style" panose="02050604050505020204" pitchFamily="18" charset="0"/>
              </a:rPr>
              <a:t>6 “Prospective” businesses starting in 2026</a:t>
            </a:r>
          </a:p>
          <a:p>
            <a:r>
              <a:rPr lang="en-US" sz="1200" cap="none" dirty="0">
                <a:latin typeface="Bookman Old Style" panose="02050604050505020204" pitchFamily="18" charset="0"/>
              </a:rPr>
              <a:t>Team Kansas member</a:t>
            </a:r>
          </a:p>
          <a:p>
            <a:r>
              <a:rPr lang="en-US" sz="1200" cap="none" dirty="0">
                <a:latin typeface="Bookman Old Style" panose="02050604050505020204" pitchFamily="18" charset="0"/>
              </a:rPr>
              <a:t>Developed Small Business grant incentive</a:t>
            </a:r>
          </a:p>
          <a:p>
            <a:r>
              <a:rPr lang="en-US" sz="1200" cap="none" dirty="0">
                <a:latin typeface="Bookman Old Style" panose="02050604050505020204" pitchFamily="18" charset="0"/>
              </a:rPr>
              <a:t>CLG took over for Design and Review Board</a:t>
            </a:r>
          </a:p>
          <a:p>
            <a:r>
              <a:rPr lang="en-US" sz="1200" cap="none" dirty="0">
                <a:latin typeface="Bookman Old Style" panose="02050604050505020204" pitchFamily="18" charset="0"/>
              </a:rPr>
              <a:t>Business retention and expansion survey</a:t>
            </a:r>
          </a:p>
          <a:p>
            <a:pPr marL="0" indent="0">
              <a:buNone/>
            </a:pPr>
            <a:r>
              <a:rPr lang="en-US" sz="1200" b="1" cap="none" dirty="0">
                <a:latin typeface="Bookman Old Style" panose="02050604050505020204" pitchFamily="18" charset="0"/>
              </a:rPr>
              <a:t>Grants</a:t>
            </a:r>
          </a:p>
          <a:p>
            <a:r>
              <a:rPr lang="en-US" sz="1200" cap="none" dirty="0">
                <a:latin typeface="Bookman Old Style" panose="02050604050505020204" pitchFamily="18" charset="0"/>
              </a:rPr>
              <a:t>Memorial Hall grant-Windows and tuck pointing</a:t>
            </a:r>
          </a:p>
          <a:p>
            <a:r>
              <a:rPr lang="en-US" sz="1200" cap="none" dirty="0">
                <a:latin typeface="Bookman Old Style" panose="02050604050505020204" pitchFamily="18" charset="0"/>
              </a:rPr>
              <a:t>Airport grant-Runway lighting</a:t>
            </a:r>
          </a:p>
          <a:p>
            <a:pPr marL="0" indent="0">
              <a:buNone/>
            </a:pPr>
            <a:r>
              <a:rPr lang="en-US" sz="1360" b="1" cap="none" dirty="0">
                <a:latin typeface="Bookman Old Style" panose="02050604050505020204" pitchFamily="18" charset="0"/>
              </a:rPr>
              <a:t>Housing</a:t>
            </a:r>
          </a:p>
          <a:p>
            <a:r>
              <a:rPr lang="en-US" sz="1200" cap="none" dirty="0">
                <a:latin typeface="Bookman Old Style" panose="02050604050505020204" pitchFamily="18" charset="0"/>
              </a:rPr>
              <a:t>Completed Housing Assessment</a:t>
            </a:r>
          </a:p>
          <a:p>
            <a:r>
              <a:rPr lang="en-US" sz="1200" cap="none" dirty="0">
                <a:latin typeface="Bookman Old Style" panose="02050604050505020204" pitchFamily="18" charset="0"/>
              </a:rPr>
              <a:t>Took over as Land Bank Manager</a:t>
            </a:r>
          </a:p>
          <a:p>
            <a:r>
              <a:rPr lang="en-US" sz="1200" cap="none" dirty="0">
                <a:latin typeface="Bookman Old Style" panose="02050604050505020204" pitchFamily="18" charset="0"/>
              </a:rPr>
              <a:t>Attended 4 Housing conferences</a:t>
            </a:r>
          </a:p>
          <a:p>
            <a:r>
              <a:rPr lang="en-US" sz="1200" cap="none" dirty="0">
                <a:latin typeface="Bookman Old Style" panose="02050604050505020204" pitchFamily="18" charset="0"/>
              </a:rPr>
              <a:t>Applied for MIH grant worth $650k</a:t>
            </a:r>
          </a:p>
          <a:p>
            <a:r>
              <a:rPr lang="en-US" sz="1200" cap="none" dirty="0">
                <a:latin typeface="Bookman Old Style" panose="02050604050505020204" pitchFamily="18" charset="0"/>
              </a:rPr>
              <a:t>Developer relationship building</a:t>
            </a:r>
          </a:p>
          <a:p>
            <a:r>
              <a:rPr lang="en-US" sz="1200" cap="none" dirty="0">
                <a:latin typeface="Bookman Old Style" panose="02050604050505020204" pitchFamily="18" charset="0"/>
              </a:rPr>
              <a:t>Partnered with County to ret prepared for NRP</a:t>
            </a:r>
          </a:p>
          <a:p>
            <a:pPr lvl="1"/>
            <a:endParaRPr lang="en-US" sz="1200" cap="none" dirty="0">
              <a:latin typeface="Bookman Old Style" panose="02050604050505020204" pitchFamily="18" charset="0"/>
            </a:endParaRPr>
          </a:p>
          <a:p>
            <a:pPr lvl="1"/>
            <a:endParaRPr lang="en-US" sz="1200" cap="none" dirty="0">
              <a:latin typeface="Bookman Old Style" panose="02050604050505020204" pitchFamily="18" charset="0"/>
            </a:endParaRPr>
          </a:p>
          <a:p>
            <a:pPr lvl="1"/>
            <a:endParaRPr lang="en-US" sz="1200" cap="none" dirty="0">
              <a:latin typeface="Bookman Old Style" panose="02050604050505020204" pitchFamily="18" charset="0"/>
            </a:endParaRPr>
          </a:p>
        </p:txBody>
      </p:sp>
      <p:sp>
        <p:nvSpPr>
          <p:cNvPr id="8" name="Content Placeholder 7">
            <a:extLst>
              <a:ext uri="{FF2B5EF4-FFF2-40B4-BE49-F238E27FC236}">
                <a16:creationId xmlns:a16="http://schemas.microsoft.com/office/drawing/2014/main" id="{E8CA05AF-87C2-8F97-92DE-1C5527430761}"/>
              </a:ext>
            </a:extLst>
          </p:cNvPr>
          <p:cNvSpPr>
            <a:spLocks noGrp="1"/>
          </p:cNvSpPr>
          <p:nvPr>
            <p:ph sz="quarter" idx="14"/>
          </p:nvPr>
        </p:nvSpPr>
        <p:spPr>
          <a:xfrm>
            <a:off x="3596383" y="1136073"/>
            <a:ext cx="3051923" cy="6746653"/>
          </a:xfrm>
        </p:spPr>
        <p:txBody>
          <a:bodyPr>
            <a:normAutofit/>
          </a:bodyPr>
          <a:lstStyle/>
          <a:p>
            <a:pPr marL="0" indent="0">
              <a:buNone/>
            </a:pPr>
            <a:r>
              <a:rPr lang="en-US" sz="1200" b="1" cap="none" dirty="0">
                <a:latin typeface="Bookman Old Style" panose="02050604050505020204" pitchFamily="18" charset="0"/>
              </a:rPr>
              <a:t>Golf Course</a:t>
            </a:r>
          </a:p>
          <a:p>
            <a:r>
              <a:rPr lang="en-US" sz="1200" cap="none" dirty="0">
                <a:latin typeface="Bookman Old Style" panose="02050604050505020204" pitchFamily="18" charset="0"/>
              </a:rPr>
              <a:t>2025 Memberships-144 total</a:t>
            </a:r>
          </a:p>
          <a:p>
            <a:pPr lvl="1"/>
            <a:r>
              <a:rPr lang="en-US" sz="1040" cap="none" dirty="0">
                <a:latin typeface="Bookman Old Style" panose="02050604050505020204" pitchFamily="18" charset="0"/>
              </a:rPr>
              <a:t>89 Single passes</a:t>
            </a:r>
          </a:p>
          <a:p>
            <a:pPr lvl="1"/>
            <a:r>
              <a:rPr lang="en-US" sz="1040" cap="none" dirty="0">
                <a:latin typeface="Bookman Old Style" panose="02050604050505020204" pitchFamily="18" charset="0"/>
              </a:rPr>
              <a:t>48 Family passes</a:t>
            </a:r>
          </a:p>
          <a:p>
            <a:pPr lvl="1"/>
            <a:r>
              <a:rPr lang="en-US" sz="1040" cap="none" dirty="0">
                <a:latin typeface="Bookman Old Style" panose="02050604050505020204" pitchFamily="18" charset="0"/>
              </a:rPr>
              <a:t>17 Youth passes</a:t>
            </a:r>
          </a:p>
          <a:p>
            <a:r>
              <a:rPr lang="en-US" sz="1200" cap="none" dirty="0">
                <a:latin typeface="Bookman Old Style" panose="02050604050505020204" pitchFamily="18" charset="0"/>
              </a:rPr>
              <a:t>2025 Tournaments- 24 total</a:t>
            </a:r>
          </a:p>
          <a:p>
            <a:pPr lvl="1"/>
            <a:r>
              <a:rPr lang="en-US" sz="1040" cap="none" dirty="0">
                <a:latin typeface="Bookman Old Style" panose="02050604050505020204" pitchFamily="18" charset="0"/>
              </a:rPr>
              <a:t>7 HS golf tournaments</a:t>
            </a:r>
          </a:p>
          <a:p>
            <a:pPr lvl="1"/>
            <a:r>
              <a:rPr lang="en-US" sz="1040" cap="none" dirty="0">
                <a:latin typeface="Bookman Old Style" panose="02050604050505020204" pitchFamily="18" charset="0"/>
              </a:rPr>
              <a:t>2 Corporate outings</a:t>
            </a:r>
          </a:p>
          <a:p>
            <a:pPr lvl="1"/>
            <a:r>
              <a:rPr lang="en-US" sz="1040" cap="none" dirty="0">
                <a:latin typeface="Bookman Old Style" panose="02050604050505020204" pitchFamily="18" charset="0"/>
              </a:rPr>
              <a:t>14 Charity tournaments</a:t>
            </a:r>
          </a:p>
          <a:p>
            <a:pPr lvl="1"/>
            <a:r>
              <a:rPr lang="en-US" sz="1040" cap="none" dirty="0">
                <a:latin typeface="Bookman Old Style" panose="02050604050505020204" pitchFamily="18" charset="0"/>
              </a:rPr>
              <a:t>1 City tournament</a:t>
            </a:r>
          </a:p>
          <a:p>
            <a:r>
              <a:rPr lang="en-US" sz="1200" cap="none" dirty="0">
                <a:latin typeface="Bookman Old Style" panose="02050604050505020204" pitchFamily="18" charset="0"/>
              </a:rPr>
              <a:t>Added a bridge on fairway #8 to help with water issues</a:t>
            </a:r>
          </a:p>
          <a:p>
            <a:r>
              <a:rPr lang="en-US" sz="1200" cap="none" dirty="0">
                <a:latin typeface="Bookman Old Style" panose="02050604050505020204" pitchFamily="18" charset="0"/>
              </a:rPr>
              <a:t>Resodded bad spots on course from putting green sod</a:t>
            </a:r>
          </a:p>
          <a:p>
            <a:r>
              <a:rPr lang="en-US" sz="1200" cap="none" dirty="0">
                <a:latin typeface="Bookman Old Style" panose="02050604050505020204" pitchFamily="18" charset="0"/>
              </a:rPr>
              <a:t>Repaired irrigation leaks</a:t>
            </a:r>
          </a:p>
          <a:p>
            <a:r>
              <a:rPr lang="en-US" sz="1200" cap="none" dirty="0">
                <a:latin typeface="Bookman Old Style" panose="02050604050505020204" pitchFamily="18" charset="0"/>
              </a:rPr>
              <a:t>Hired “Course Marshall” </a:t>
            </a:r>
          </a:p>
          <a:p>
            <a:pPr marL="0" indent="0">
              <a:buNone/>
            </a:pPr>
            <a:r>
              <a:rPr lang="en-US" sz="1200" b="1" cap="none" dirty="0">
                <a:latin typeface="Bookman Old Style" panose="02050604050505020204" pitchFamily="18" charset="0"/>
              </a:rPr>
              <a:t>Laroche Stadium</a:t>
            </a:r>
          </a:p>
          <a:p>
            <a:r>
              <a:rPr lang="en-US" sz="1200" cap="none" dirty="0">
                <a:latin typeface="Bookman Old Style" panose="02050604050505020204" pitchFamily="18" charset="0"/>
              </a:rPr>
              <a:t>Hosted college teams from northern colleges</a:t>
            </a:r>
          </a:p>
          <a:p>
            <a:r>
              <a:rPr lang="en-US" sz="1200" cap="none" dirty="0">
                <a:latin typeface="Bookman Old Style" panose="02050604050505020204" pitchFamily="18" charset="0"/>
              </a:rPr>
              <a:t>Hosted 3 game weekend series for Mid America League</a:t>
            </a:r>
          </a:p>
          <a:p>
            <a:r>
              <a:rPr lang="en-US" sz="1200" cap="none" dirty="0">
                <a:latin typeface="Bookman Old Style" panose="02050604050505020204" pitchFamily="18" charset="0"/>
              </a:rPr>
              <a:t>Home of Fort Scott High School baseball team</a:t>
            </a:r>
          </a:p>
          <a:p>
            <a:r>
              <a:rPr lang="en-US" sz="1200" cap="none" dirty="0">
                <a:latin typeface="Bookman Old Style" panose="02050604050505020204" pitchFamily="18" charset="0"/>
              </a:rPr>
              <a:t>Added new netting to clam-shell </a:t>
            </a:r>
          </a:p>
          <a:p>
            <a:endParaRPr lang="en-US" sz="1200" cap="none" dirty="0">
              <a:latin typeface="Bookman Old Style" panose="02050604050505020204" pitchFamily="18" charset="0"/>
            </a:endParaRPr>
          </a:p>
        </p:txBody>
      </p:sp>
    </p:spTree>
    <p:extLst>
      <p:ext uri="{BB962C8B-B14F-4D97-AF65-F5344CB8AC3E}">
        <p14:creationId xmlns:p14="http://schemas.microsoft.com/office/powerpoint/2010/main" val="23432555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ain Event">
  <a:themeElements>
    <a:clrScheme name="Main Event">
      <a:dk1>
        <a:sysClr val="windowText" lastClr="000000"/>
      </a:dk1>
      <a:lt1>
        <a:sysClr val="window" lastClr="FFFFFF"/>
      </a:lt1>
      <a:dk2>
        <a:srgbClr val="424242"/>
      </a:dk2>
      <a:lt2>
        <a:srgbClr val="C8C8C8"/>
      </a:lt2>
      <a:accent1>
        <a:srgbClr val="B80E0F"/>
      </a:accent1>
      <a:accent2>
        <a:srgbClr val="A6987D"/>
      </a:accent2>
      <a:accent3>
        <a:srgbClr val="7F9A71"/>
      </a:accent3>
      <a:accent4>
        <a:srgbClr val="64969F"/>
      </a:accent4>
      <a:accent5>
        <a:srgbClr val="9B75B2"/>
      </a:accent5>
      <a:accent6>
        <a:srgbClr val="80737A"/>
      </a:accent6>
      <a:hlink>
        <a:srgbClr val="F21213"/>
      </a:hlink>
      <a:folHlink>
        <a:srgbClr val="B6A394"/>
      </a:folHlink>
    </a:clrScheme>
    <a:fontScheme name="Main Event">
      <a:majorFont>
        <a:latin typeface="Impact" panose="020B080603090205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Impact" panose="020B080603090205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in Event">
      <a:fillStyleLst>
        <a:solidFill>
          <a:schemeClr val="phClr"/>
        </a:solidFill>
        <a:solidFill>
          <a:schemeClr val="phClr">
            <a:tint val="69000"/>
            <a:satMod val="105000"/>
            <a:lumMod val="110000"/>
          </a:schemeClr>
        </a:solidFill>
        <a:blipFill>
          <a:blip xmlns:r="http://schemas.openxmlformats.org/officeDocument/2006/relationships" r:embed="rId1">
            <a:duotone>
              <a:schemeClr val="phClr">
                <a:shade val="88000"/>
                <a:lumMod val="88000"/>
              </a:schemeClr>
              <a:schemeClr val="phClr"/>
            </a:duotone>
          </a:blip>
          <a:tile tx="0" ty="0" sx="100000" sy="100000" flip="none" algn="tl"/>
        </a:blipFill>
      </a:fillStyleLst>
      <a:lnStyleLst>
        <a:ln w="9525" cap="flat" cmpd="sng" algn="ctr">
          <a:solidFill>
            <a:schemeClr val="phClr">
              <a:shade val="60000"/>
            </a:scheme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25400" dist="127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88000"/>
              </a:schemeClr>
            </a:gs>
          </a:gsLst>
          <a:lin ang="5400000" scaled="0"/>
        </a:gradFill>
        <a:blipFill>
          <a:blip xmlns:r="http://schemas.openxmlformats.org/officeDocument/2006/relationships" r:embed="rId2">
            <a:duotone>
              <a:schemeClr val="phClr">
                <a:shade val="48000"/>
                <a:satMod val="110000"/>
                <a:lumMod val="40000"/>
              </a:schemeClr>
              <a:schemeClr val="phClr">
                <a:tint val="90000"/>
                <a:lumMod val="106000"/>
              </a:schemeClr>
            </a:duotone>
          </a:blip>
          <a:stretch/>
        </a:blipFill>
      </a:bgFillStyleLst>
    </a:fmtScheme>
  </a:themeElements>
  <a:objectDefaults/>
  <a:extraClrSchemeLst/>
  <a:extLst>
    <a:ext uri="{05A4C25C-085E-4340-85A3-A5531E510DB2}">
      <thm15:themeFamily xmlns:thm15="http://schemas.microsoft.com/office/thememl/2012/main" name="Main Event" id="{AC372BB4-D83D-411E-B849-B641926BA760}" vid="{F1EFBDE3-1A95-4E3D-81AD-1F53D65BEA01}"/>
    </a:ext>
  </a:extLst>
</a:theme>
</file>

<file path=docProps/app.xml><?xml version="1.0" encoding="utf-8"?>
<Properties xmlns="http://schemas.openxmlformats.org/officeDocument/2006/extended-properties" xmlns:vt="http://schemas.openxmlformats.org/officeDocument/2006/docPropsVTypes">
  <Template>TM04033927[[fn=Main Event]]</Template>
  <TotalTime>5844</TotalTime>
  <Words>2018</Words>
  <Application>Microsoft Office PowerPoint</Application>
  <PresentationFormat>Custom</PresentationFormat>
  <Paragraphs>280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Bookman Old Style</vt:lpstr>
      <vt:lpstr>Impact</vt:lpstr>
      <vt:lpstr>Main Event</vt:lpstr>
      <vt:lpstr> City of Fort Scott   Accomplishments 2025 and goals 2026  #togetherwecan</vt:lpstr>
      <vt:lpstr>Letter from the City Manager</vt:lpstr>
      <vt:lpstr> City of Fort Scott Commissioners and Senior Staff   </vt:lpstr>
      <vt:lpstr>City of Fort Scott Accomplishments 2025</vt:lpstr>
      <vt:lpstr>City Manager goals 2026</vt:lpstr>
      <vt:lpstr> Public Works – Streets Dept. </vt:lpstr>
      <vt:lpstr> Public Works – Streets Dept. </vt:lpstr>
      <vt:lpstr>Water/Wastewater plants </vt:lpstr>
      <vt:lpstr>Business Development/Housing/Grants</vt:lpstr>
      <vt:lpstr>Community Development/Tourism/HR</vt:lpstr>
      <vt:lpstr>Community Development/Tourism Department Looking ahead to 2026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Brad Matkin</dc:creator>
  <cp:lastModifiedBy>Brad Matkin</cp:lastModifiedBy>
  <cp:revision>10</cp:revision>
  <dcterms:created xsi:type="dcterms:W3CDTF">2025-12-11T22:34:17Z</dcterms:created>
  <dcterms:modified xsi:type="dcterms:W3CDTF">2025-12-19T20:26:12Z</dcterms:modified>
</cp:coreProperties>
</file>